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319" r:id="rId4"/>
    <p:sldId id="259" r:id="rId5"/>
    <p:sldId id="258" r:id="rId6"/>
    <p:sldId id="262" r:id="rId7"/>
    <p:sldId id="266" r:id="rId8"/>
    <p:sldId id="321" r:id="rId9"/>
    <p:sldId id="328" r:id="rId10"/>
    <p:sldId id="269" r:id="rId11"/>
    <p:sldId id="270" r:id="rId12"/>
    <p:sldId id="271" r:id="rId13"/>
    <p:sldId id="281" r:id="rId14"/>
    <p:sldId id="272" r:id="rId15"/>
    <p:sldId id="277" r:id="rId16"/>
    <p:sldId id="330" r:id="rId17"/>
    <p:sldId id="315" r:id="rId18"/>
    <p:sldId id="276" r:id="rId19"/>
    <p:sldId id="278" r:id="rId20"/>
    <p:sldId id="279" r:id="rId21"/>
    <p:sldId id="282" r:id="rId22"/>
    <p:sldId id="284" r:id="rId23"/>
    <p:sldId id="286" r:id="rId24"/>
    <p:sldId id="289" r:id="rId25"/>
    <p:sldId id="290" r:id="rId26"/>
    <p:sldId id="326" r:id="rId27"/>
    <p:sldId id="323" r:id="rId28"/>
    <p:sldId id="324" r:id="rId29"/>
    <p:sldId id="298" r:id="rId30"/>
    <p:sldId id="292" r:id="rId31"/>
    <p:sldId id="293" r:id="rId32"/>
    <p:sldId id="299" r:id="rId33"/>
    <p:sldId id="300" r:id="rId34"/>
    <p:sldId id="301" r:id="rId35"/>
    <p:sldId id="302" r:id="rId36"/>
    <p:sldId id="303" r:id="rId37"/>
    <p:sldId id="306" r:id="rId38"/>
    <p:sldId id="307" r:id="rId39"/>
    <p:sldId id="312" r:id="rId40"/>
    <p:sldId id="313" r:id="rId41"/>
    <p:sldId id="309" r:id="rId42"/>
    <p:sldId id="314" r:id="rId43"/>
    <p:sldId id="316" r:id="rId44"/>
    <p:sldId id="310" r:id="rId45"/>
    <p:sldId id="318" r:id="rId4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15D1B1-BBD2-4304-B4EF-BA0E8612FA42}" type="datetimeFigureOut">
              <a:rPr lang="fa-IR" smtClean="0"/>
              <a:t>12/26/1436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430E60E-2A47-4325-974C-A59634A5AC28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D1B1-BBD2-4304-B4EF-BA0E8612FA42}" type="datetimeFigureOut">
              <a:rPr lang="fa-IR" smtClean="0"/>
              <a:t>12/26/1436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E60E-2A47-4325-974C-A59634A5AC2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D1B1-BBD2-4304-B4EF-BA0E8612FA42}" type="datetimeFigureOut">
              <a:rPr lang="fa-IR" smtClean="0"/>
              <a:t>12/26/1436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E60E-2A47-4325-974C-A59634A5AC2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15D1B1-BBD2-4304-B4EF-BA0E8612FA42}" type="datetimeFigureOut">
              <a:rPr lang="fa-IR" smtClean="0"/>
              <a:t>12/26/1436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30E60E-2A47-4325-974C-A59634A5AC28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15D1B1-BBD2-4304-B4EF-BA0E8612FA42}" type="datetimeFigureOut">
              <a:rPr lang="fa-IR" smtClean="0"/>
              <a:t>12/26/1436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430E60E-2A47-4325-974C-A59634A5AC28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D1B1-BBD2-4304-B4EF-BA0E8612FA42}" type="datetimeFigureOut">
              <a:rPr lang="fa-IR" smtClean="0"/>
              <a:t>12/26/1436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E60E-2A47-4325-974C-A59634A5AC28}" type="slidenum">
              <a:rPr lang="fa-IR" smtClean="0"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D1B1-BBD2-4304-B4EF-BA0E8612FA42}" type="datetimeFigureOut">
              <a:rPr lang="fa-IR" smtClean="0"/>
              <a:t>12/26/1436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E60E-2A47-4325-974C-A59634A5AC28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15D1B1-BBD2-4304-B4EF-BA0E8612FA42}" type="datetimeFigureOut">
              <a:rPr lang="fa-IR" smtClean="0"/>
              <a:t>12/26/1436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30E60E-2A47-4325-974C-A59634A5AC28}" type="slidenum">
              <a:rPr lang="fa-IR" smtClean="0"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D1B1-BBD2-4304-B4EF-BA0E8612FA42}" type="datetimeFigureOut">
              <a:rPr lang="fa-IR" smtClean="0"/>
              <a:t>12/26/1436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E60E-2A47-4325-974C-A59634A5AC28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15D1B1-BBD2-4304-B4EF-BA0E8612FA42}" type="datetimeFigureOut">
              <a:rPr lang="fa-IR" smtClean="0"/>
              <a:t>12/26/1436</a:t>
            </a:fld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30E60E-2A47-4325-974C-A59634A5AC28}" type="slidenum">
              <a:rPr lang="fa-IR" smtClean="0"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15D1B1-BBD2-4304-B4EF-BA0E8612FA42}" type="datetimeFigureOut">
              <a:rPr lang="fa-IR" smtClean="0"/>
              <a:t>12/26/1436</a:t>
            </a:fld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30E60E-2A47-4325-974C-A59634A5AC28}" type="slidenum">
              <a:rPr lang="fa-IR" smtClean="0"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15D1B1-BBD2-4304-B4EF-BA0E8612FA42}" type="datetimeFigureOut">
              <a:rPr lang="fa-IR" smtClean="0"/>
              <a:t>12/26/1436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30E60E-2A47-4325-974C-A59634A5AC28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9%81%DB%8C%D8%B2%DB%8C%DA%A9%DB%8C" TargetMode="External"/><Relationship Id="rId7" Type="http://schemas.openxmlformats.org/officeDocument/2006/relationships/image" Target="../media/image10.jpg"/><Relationship Id="rId2" Type="http://schemas.openxmlformats.org/officeDocument/2006/relationships/hyperlink" Target="https://fa.wikipedia.org/wiki/%D9%BE%D8%AF%DB%8C%D8%AF%D9%87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a.wikipedia.org/wiki/%DA%AF%DB%8C%D8%AA%DB%8C" TargetMode="External"/><Relationship Id="rId5" Type="http://schemas.openxmlformats.org/officeDocument/2006/relationships/hyperlink" Target="https://fa.wikipedia.org/wiki/%D8%B0%D8%B1%D8%A7%D8%AA_%D8%B2%DB%8C%D8%B1%D8%A7%D8%AA%D9%85%DB%8C" TargetMode="External"/><Relationship Id="rId4" Type="http://schemas.openxmlformats.org/officeDocument/2006/relationships/hyperlink" Target="https://fa.wikipedia.org/wiki/%D8%B2%D9%86%D8%AF%DA%AF%DB%8C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9%81%D9%86%D8%A7%D9%88%D8%B1%DB%8C" TargetMode="External"/><Relationship Id="rId2" Type="http://schemas.openxmlformats.org/officeDocument/2006/relationships/hyperlink" Target="https://fa.wikipedia.org/wiki/%D9%87%D9%86%D8%B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hyperlink" Target="https://fa.wikipedia.org/wiki/%D8%B2%DB%8C%D8%A8%D8%A7%D8%B4%D9%86%D8%A7%D8%B3%DB%8C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9%85%D8%B9%D9%85%D8%A7%D8%B1%DB%8C" TargetMode="External"/><Relationship Id="rId2" Type="http://schemas.openxmlformats.org/officeDocument/2006/relationships/hyperlink" Target="https://fa.wikipedia.org/wiki/%D9%81%D9%84%D8%B3%D9%81%D9%87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fa.wikipedia.org/wiki/%D8%B7%D8%B1%D8%A7%D8%AD%DB%8C_%D8%A8%DB%8C%D9%88%D9%86%DB%8C%DA%A9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96" y="1412776"/>
            <a:ext cx="5904656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744" y="5877272"/>
            <a:ext cx="6172200" cy="651098"/>
          </a:xfrm>
        </p:spPr>
        <p:txBody>
          <a:bodyPr>
            <a:noAutofit/>
          </a:bodyPr>
          <a:lstStyle/>
          <a:p>
            <a:pPr algn="ctr"/>
            <a:r>
              <a:rPr lang="fa-IR" sz="2800" b="0" dirty="0"/>
              <a:t>طبیعت تنها کتابی است که تمام </a:t>
            </a:r>
            <a:r>
              <a:rPr lang="fa-IR" sz="2800" b="0" dirty="0" err="1"/>
              <a:t>صفحاتش</a:t>
            </a:r>
            <a:r>
              <a:rPr lang="fa-IR" sz="2800" b="0" dirty="0"/>
              <a:t> پر از معنی است .</a:t>
            </a:r>
            <a:r>
              <a:rPr lang="fa-IR" sz="2800" b="0" dirty="0" smtClean="0"/>
              <a:t>گوته</a:t>
            </a:r>
          </a:p>
          <a:p>
            <a:endParaRPr lang="fa-I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8072"/>
            <a:ext cx="54006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286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err="1"/>
              <a:t>طبيعت</a:t>
            </a:r>
            <a:r>
              <a:rPr lang="fa-IR" dirty="0"/>
              <a:t> بستر لازم </a:t>
            </a:r>
            <a:r>
              <a:rPr lang="fa-IR" dirty="0" err="1"/>
              <a:t>براي</a:t>
            </a:r>
            <a:r>
              <a:rPr lang="fa-IR" dirty="0"/>
              <a:t> </a:t>
            </a:r>
            <a:r>
              <a:rPr lang="fa-IR" dirty="0" err="1"/>
              <a:t>شكل</a:t>
            </a:r>
            <a:r>
              <a:rPr lang="fa-IR" dirty="0"/>
              <a:t> </a:t>
            </a:r>
            <a:r>
              <a:rPr lang="fa-IR" dirty="0" err="1"/>
              <a:t>گيري</a:t>
            </a:r>
            <a:r>
              <a:rPr lang="fa-IR" dirty="0"/>
              <a:t> بعد </a:t>
            </a:r>
            <a:r>
              <a:rPr lang="fa-IR" dirty="0" err="1"/>
              <a:t>جسماني</a:t>
            </a:r>
            <a:r>
              <a:rPr lang="fa-IR" dirty="0"/>
              <a:t> و </a:t>
            </a:r>
            <a:r>
              <a:rPr lang="fa-IR" dirty="0" err="1"/>
              <a:t>روحاني</a:t>
            </a:r>
            <a:r>
              <a:rPr lang="fa-IR" dirty="0"/>
              <a:t> و به </a:t>
            </a:r>
            <a:r>
              <a:rPr lang="fa-IR" dirty="0" err="1"/>
              <a:t>تعبيري</a:t>
            </a:r>
            <a:r>
              <a:rPr lang="fa-IR" dirty="0"/>
              <a:t> مادر انسان است. (هو </a:t>
            </a:r>
            <a:r>
              <a:rPr lang="fa-IR" dirty="0" err="1"/>
              <a:t>انشأكم</a:t>
            </a:r>
            <a:r>
              <a:rPr lang="fa-IR" dirty="0"/>
              <a:t> من </a:t>
            </a:r>
            <a:r>
              <a:rPr lang="fa-IR" dirty="0" err="1"/>
              <a:t>الارض</a:t>
            </a:r>
            <a:r>
              <a:rPr lang="fa-IR" dirty="0"/>
              <a:t>)، (</a:t>
            </a:r>
            <a:r>
              <a:rPr lang="fa-IR" dirty="0" err="1"/>
              <a:t>هود</a:t>
            </a:r>
            <a:r>
              <a:rPr lang="fa-IR" dirty="0"/>
              <a:t> / 43)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4664"/>
            <a:ext cx="5832648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235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548680"/>
            <a:ext cx="6172200" cy="2053590"/>
          </a:xfrm>
        </p:spPr>
        <p:txBody>
          <a:bodyPr>
            <a:normAutofit/>
          </a:bodyPr>
          <a:lstStyle/>
          <a:p>
            <a:pPr algn="r"/>
            <a:r>
              <a:rPr lang="fa-IR" sz="2400" dirty="0"/>
              <a:t>قرآن بارها و بارها انسان را به </a:t>
            </a:r>
            <a:r>
              <a:rPr lang="fa-IR" sz="2400" dirty="0" err="1"/>
              <a:t>سير</a:t>
            </a:r>
            <a:r>
              <a:rPr lang="fa-IR" sz="2400" dirty="0"/>
              <a:t> </a:t>
            </a:r>
            <a:r>
              <a:rPr lang="fa-IR" sz="2400" dirty="0" err="1" smtClean="0"/>
              <a:t>آفاقي</a:t>
            </a:r>
            <a:r>
              <a:rPr lang="fa-IR" sz="2400" dirty="0" smtClean="0"/>
              <a:t>(</a:t>
            </a:r>
            <a:r>
              <a:rPr lang="fa-IR" sz="2400" b="0" dirty="0"/>
              <a:t>یعنی تفکر در </a:t>
            </a:r>
            <a:r>
              <a:rPr lang="fa-IR" sz="2400" b="0" dirty="0" err="1"/>
              <a:t>لطایف</a:t>
            </a:r>
            <a:r>
              <a:rPr lang="fa-IR" sz="2400" b="0" dirty="0"/>
              <a:t> وجود آدمی و </a:t>
            </a:r>
            <a:r>
              <a:rPr lang="fa-IR" sz="2400" b="0" dirty="0" err="1"/>
              <a:t>مشاهدة</a:t>
            </a:r>
            <a:r>
              <a:rPr lang="fa-IR" sz="2400" b="0" dirty="0"/>
              <a:t> دقایق هستی</a:t>
            </a:r>
            <a:r>
              <a:rPr lang="fa-IR" sz="2400" dirty="0" smtClean="0"/>
              <a:t>) </a:t>
            </a:r>
            <a:r>
              <a:rPr lang="fa-IR" sz="2400" dirty="0"/>
              <a:t>و مظاهر </a:t>
            </a:r>
            <a:r>
              <a:rPr lang="fa-IR" sz="2400" dirty="0" err="1"/>
              <a:t>فراواني</a:t>
            </a:r>
            <a:r>
              <a:rPr lang="fa-IR" sz="2400" dirty="0"/>
              <a:t> از </a:t>
            </a:r>
            <a:r>
              <a:rPr lang="fa-IR" sz="2400" dirty="0" err="1" smtClean="0"/>
              <a:t>طبيعت</a:t>
            </a:r>
            <a:r>
              <a:rPr lang="fa-IR" sz="2400" dirty="0" smtClean="0"/>
              <a:t> دعوت کرده </a:t>
            </a:r>
            <a:r>
              <a:rPr lang="fa-IR" sz="2400" dirty="0" err="1" smtClean="0"/>
              <a:t>وتوصيف</a:t>
            </a:r>
            <a:r>
              <a:rPr lang="fa-IR" sz="2400" dirty="0" smtClean="0"/>
              <a:t> </a:t>
            </a:r>
            <a:r>
              <a:rPr lang="fa-IR" sz="2400" dirty="0"/>
              <a:t>و </a:t>
            </a:r>
            <a:r>
              <a:rPr lang="fa-IR" sz="2400" dirty="0" err="1"/>
              <a:t>زيبايي</a:t>
            </a:r>
            <a:r>
              <a:rPr lang="fa-IR" sz="2400" dirty="0"/>
              <a:t> آن را برشمرده و ارتباط متقابل آن را با خدا و انسان نشان داده است </a:t>
            </a:r>
            <a:r>
              <a:rPr lang="fa-IR" sz="2400" dirty="0" err="1"/>
              <a:t>كه</a:t>
            </a:r>
            <a:r>
              <a:rPr lang="fa-IR" sz="2400" dirty="0"/>
              <a:t> به اجمال و اشاره </a:t>
            </a:r>
            <a:r>
              <a:rPr lang="fa-IR" sz="2400" dirty="0" err="1"/>
              <a:t>مروري</a:t>
            </a:r>
            <a:r>
              <a:rPr lang="fa-IR" sz="2400" dirty="0"/>
              <a:t> بر آنها </a:t>
            </a:r>
            <a:r>
              <a:rPr lang="fa-IR" sz="2400" dirty="0" err="1"/>
              <a:t>خواهيم</a:t>
            </a:r>
            <a:r>
              <a:rPr lang="fa-IR" sz="2400" dirty="0"/>
              <a:t> داشت: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744" y="2708920"/>
            <a:ext cx="6172200" cy="3600400"/>
          </a:xfrm>
        </p:spPr>
        <p:txBody>
          <a:bodyPr>
            <a:noAutofit/>
          </a:bodyPr>
          <a:lstStyle/>
          <a:p>
            <a:r>
              <a:rPr lang="fa-IR" sz="2800" dirty="0" smtClean="0">
                <a:solidFill>
                  <a:srgbClr val="00B0F0"/>
                </a:solidFill>
              </a:rPr>
              <a:t>آسمانها</a:t>
            </a:r>
            <a:r>
              <a:rPr lang="fa-IR" sz="2800" dirty="0" smtClean="0"/>
              <a:t> و </a:t>
            </a:r>
            <a:r>
              <a:rPr lang="fa-IR" sz="2800" dirty="0" err="1" smtClean="0">
                <a:solidFill>
                  <a:srgbClr val="92D050"/>
                </a:solidFill>
              </a:rPr>
              <a:t>زمين</a:t>
            </a:r>
            <a:endParaRPr lang="fa-IR" sz="2800" dirty="0" smtClean="0">
              <a:solidFill>
                <a:srgbClr val="92D050"/>
              </a:solidFill>
            </a:endParaRPr>
          </a:p>
          <a:p>
            <a:r>
              <a:rPr lang="fa-IR" sz="2800" dirty="0" err="1" smtClean="0">
                <a:solidFill>
                  <a:srgbClr val="FFFF00"/>
                </a:solidFill>
              </a:rPr>
              <a:t>خورشيد</a:t>
            </a:r>
            <a:r>
              <a:rPr lang="fa-IR" sz="2800" dirty="0" smtClean="0"/>
              <a:t>، </a:t>
            </a:r>
            <a:r>
              <a:rPr lang="fa-IR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ماه</a:t>
            </a:r>
            <a:r>
              <a:rPr lang="fa-IR" sz="2800" dirty="0" smtClean="0"/>
              <a:t>، </a:t>
            </a:r>
            <a:r>
              <a:rPr lang="fa-IR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شب </a:t>
            </a:r>
            <a:r>
              <a:rPr lang="fa-IR" sz="2800" dirty="0" smtClean="0"/>
              <a:t>و </a:t>
            </a:r>
            <a:r>
              <a:rPr lang="fa-IR" sz="2800" dirty="0" smtClean="0">
                <a:solidFill>
                  <a:schemeClr val="accent3"/>
                </a:solidFill>
              </a:rPr>
              <a:t>روز</a:t>
            </a:r>
            <a:r>
              <a:rPr lang="fa-IR" sz="2800" dirty="0" smtClean="0"/>
              <a:t>:</a:t>
            </a:r>
          </a:p>
          <a:p>
            <a:r>
              <a:rPr lang="fa-IR" sz="2800" dirty="0" err="1" smtClean="0">
                <a:solidFill>
                  <a:srgbClr val="996600"/>
                </a:solidFill>
              </a:rPr>
              <a:t>كوهها</a:t>
            </a:r>
            <a:r>
              <a:rPr lang="fa-IR" sz="2800" dirty="0" smtClean="0"/>
              <a:t>، </a:t>
            </a:r>
            <a:r>
              <a:rPr lang="fa-IR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راهها</a:t>
            </a:r>
            <a:r>
              <a:rPr lang="fa-IR" sz="2800" dirty="0" smtClean="0"/>
              <a:t>:</a:t>
            </a:r>
          </a:p>
          <a:p>
            <a:r>
              <a:rPr lang="fa-IR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باد</a:t>
            </a:r>
            <a:r>
              <a:rPr lang="fa-IR" sz="2800" dirty="0" smtClean="0"/>
              <a:t>، ابر، </a:t>
            </a:r>
            <a:r>
              <a:rPr lang="fa-IR" sz="2800" dirty="0" smtClean="0">
                <a:solidFill>
                  <a:schemeClr val="tx2">
                    <a:lumMod val="25000"/>
                  </a:schemeClr>
                </a:solidFill>
              </a:rPr>
              <a:t>رعد</a:t>
            </a:r>
            <a:r>
              <a:rPr lang="fa-IR" sz="2800" dirty="0" smtClean="0"/>
              <a:t> و </a:t>
            </a:r>
            <a:r>
              <a:rPr lang="fa-IR" sz="2800" dirty="0" smtClean="0">
                <a:solidFill>
                  <a:schemeClr val="tx1"/>
                </a:solidFill>
              </a:rPr>
              <a:t>برق</a:t>
            </a:r>
            <a:r>
              <a:rPr lang="fa-IR" sz="2800" dirty="0" smtClean="0"/>
              <a:t> و </a:t>
            </a:r>
            <a:r>
              <a:rPr lang="fa-IR" sz="2800" dirty="0" smtClean="0">
                <a:solidFill>
                  <a:schemeClr val="tx2">
                    <a:lumMod val="50000"/>
                  </a:schemeClr>
                </a:solidFill>
              </a:rPr>
              <a:t>باران</a:t>
            </a:r>
            <a:r>
              <a:rPr lang="fa-IR" sz="2800" dirty="0" smtClean="0"/>
              <a:t>:</a:t>
            </a:r>
          </a:p>
          <a:p>
            <a:r>
              <a:rPr lang="fa-IR" sz="2800" dirty="0" err="1">
                <a:solidFill>
                  <a:srgbClr val="0070C0"/>
                </a:solidFill>
              </a:rPr>
              <a:t>درياها</a:t>
            </a:r>
            <a:r>
              <a:rPr lang="fa-IR" sz="2800" dirty="0"/>
              <a:t>، </a:t>
            </a:r>
            <a:r>
              <a:rPr lang="fa-IR" sz="2800" dirty="0">
                <a:solidFill>
                  <a:schemeClr val="accent4">
                    <a:lumMod val="75000"/>
                  </a:schemeClr>
                </a:solidFill>
              </a:rPr>
              <a:t>نهرها</a:t>
            </a:r>
            <a:r>
              <a:rPr lang="fa-IR" sz="2800" dirty="0"/>
              <a:t> و </a:t>
            </a:r>
            <a:r>
              <a:rPr lang="fa-IR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چشمه ها</a:t>
            </a:r>
            <a:r>
              <a:rPr lang="fa-IR" sz="2800" dirty="0" smtClean="0"/>
              <a:t>:</a:t>
            </a:r>
            <a:endParaRPr lang="fa-IR" sz="2800" dirty="0"/>
          </a:p>
          <a:p>
            <a:r>
              <a:rPr lang="fa-IR" sz="2800" dirty="0">
                <a:solidFill>
                  <a:srgbClr val="C00000"/>
                </a:solidFill>
              </a:rPr>
              <a:t>جانوران</a:t>
            </a:r>
            <a:r>
              <a:rPr lang="fa-IR" sz="2800" dirty="0"/>
              <a:t>، </a:t>
            </a:r>
            <a:r>
              <a:rPr lang="fa-IR" sz="2800" dirty="0" err="1">
                <a:solidFill>
                  <a:srgbClr val="00B050"/>
                </a:solidFill>
              </a:rPr>
              <a:t>گياهان</a:t>
            </a:r>
            <a:r>
              <a:rPr lang="fa-IR" sz="2800" dirty="0"/>
              <a:t> و </a:t>
            </a:r>
            <a:r>
              <a:rPr lang="fa-IR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پرندگان</a:t>
            </a:r>
            <a:r>
              <a:rPr lang="fa-IR" sz="2800" dirty="0" smtClean="0"/>
              <a:t>:</a:t>
            </a:r>
          </a:p>
          <a:p>
            <a:r>
              <a:rPr lang="fa-IR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حشرات</a:t>
            </a:r>
          </a:p>
          <a:p>
            <a:r>
              <a:rPr lang="fa-IR" sz="2800" dirty="0" smtClean="0"/>
              <a:t>دو </a:t>
            </a:r>
            <a:r>
              <a:rPr lang="fa-IR" sz="2800" dirty="0" err="1"/>
              <a:t>الگوواره</a:t>
            </a:r>
            <a:r>
              <a:rPr lang="fa-IR" sz="2800" dirty="0"/>
              <a:t>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</a:rPr>
              <a:t>باغ </a:t>
            </a:r>
            <a:r>
              <a:rPr lang="fa-IR" sz="2800" dirty="0" err="1">
                <a:solidFill>
                  <a:schemeClr val="accent6">
                    <a:lumMod val="75000"/>
                  </a:schemeClr>
                </a:solidFill>
              </a:rPr>
              <a:t>هاي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2800" dirty="0" err="1">
                <a:solidFill>
                  <a:schemeClr val="accent6">
                    <a:lumMod val="75000"/>
                  </a:schemeClr>
                </a:solidFill>
              </a:rPr>
              <a:t>بهشتي</a:t>
            </a:r>
            <a:endParaRPr lang="fa-I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195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5168" y="4797152"/>
            <a:ext cx="6172200" cy="1371600"/>
          </a:xfrm>
        </p:spPr>
        <p:txBody>
          <a:bodyPr>
            <a:noAutofit/>
          </a:bodyPr>
          <a:lstStyle/>
          <a:p>
            <a:pPr algn="ctr"/>
            <a:r>
              <a:rPr lang="fa-IR" sz="2000" dirty="0" err="1"/>
              <a:t>تعريف</a:t>
            </a:r>
            <a:r>
              <a:rPr lang="fa-IR" sz="2000" dirty="0"/>
              <a:t> </a:t>
            </a:r>
            <a:r>
              <a:rPr lang="fa-IR" sz="2000" dirty="0" err="1"/>
              <a:t>طبيعت</a:t>
            </a:r>
            <a:r>
              <a:rPr lang="fa-IR" sz="2000" dirty="0"/>
              <a:t> در شرق و غرب دو </a:t>
            </a:r>
            <a:r>
              <a:rPr lang="fa-IR" sz="2000" dirty="0" err="1"/>
              <a:t>سير</a:t>
            </a:r>
            <a:r>
              <a:rPr lang="fa-IR" sz="2000" dirty="0"/>
              <a:t> </a:t>
            </a:r>
            <a:r>
              <a:rPr lang="fa-IR" sz="2000" dirty="0" err="1"/>
              <a:t>كاملا</a:t>
            </a:r>
            <a:r>
              <a:rPr lang="fa-IR" sz="2000" dirty="0"/>
              <a:t> متفاوت را </a:t>
            </a:r>
            <a:r>
              <a:rPr lang="fa-IR" sz="2000" dirty="0" err="1"/>
              <a:t>طي</a:t>
            </a:r>
            <a:r>
              <a:rPr lang="fa-IR" sz="2000" dirty="0"/>
              <a:t> نموده است. در غرب </a:t>
            </a:r>
            <a:r>
              <a:rPr lang="fa-IR" sz="2000" dirty="0" err="1"/>
              <a:t>طيفي</a:t>
            </a:r>
            <a:r>
              <a:rPr lang="fa-IR" sz="2000" dirty="0"/>
              <a:t> از </a:t>
            </a:r>
            <a:r>
              <a:rPr lang="fa-IR" sz="2000" dirty="0" err="1"/>
              <a:t>ماشين</a:t>
            </a:r>
            <a:r>
              <a:rPr lang="fa-IR" sz="2000" dirty="0"/>
              <a:t> </a:t>
            </a:r>
            <a:r>
              <a:rPr lang="fa-IR" sz="2000" dirty="0" err="1"/>
              <a:t>گرايانه</a:t>
            </a:r>
            <a:r>
              <a:rPr lang="fa-IR" sz="2000" dirty="0"/>
              <a:t> </a:t>
            </a:r>
            <a:r>
              <a:rPr lang="fa-IR" sz="2000" dirty="0" err="1"/>
              <a:t>ترين</a:t>
            </a:r>
            <a:r>
              <a:rPr lang="fa-IR" sz="2000" dirty="0"/>
              <a:t> </a:t>
            </a:r>
            <a:r>
              <a:rPr lang="fa-IR" sz="2000" dirty="0" err="1"/>
              <a:t>تعاريف</a:t>
            </a:r>
            <a:r>
              <a:rPr lang="fa-IR" sz="2000" dirty="0"/>
              <a:t> تا </a:t>
            </a:r>
            <a:r>
              <a:rPr lang="fa-IR" sz="2000" dirty="0" err="1"/>
              <a:t>عاطفي</a:t>
            </a:r>
            <a:r>
              <a:rPr lang="fa-IR" sz="2000" dirty="0"/>
              <a:t> </a:t>
            </a:r>
            <a:r>
              <a:rPr lang="fa-IR" sz="2000" dirty="0" err="1"/>
              <a:t>ترين</a:t>
            </a:r>
            <a:r>
              <a:rPr lang="fa-IR" sz="2000" dirty="0"/>
              <a:t> آنها را </a:t>
            </a:r>
            <a:r>
              <a:rPr lang="fa-IR" sz="2000" dirty="0" err="1"/>
              <a:t>مي</a:t>
            </a:r>
            <a:r>
              <a:rPr lang="fa-IR" sz="2000" dirty="0"/>
              <a:t> توان </a:t>
            </a:r>
            <a:r>
              <a:rPr lang="fa-IR" sz="2000" dirty="0" err="1"/>
              <a:t>ديد</a:t>
            </a:r>
            <a:r>
              <a:rPr lang="fa-IR" sz="2000" dirty="0"/>
              <a:t>. اما </a:t>
            </a:r>
            <a:r>
              <a:rPr lang="fa-IR" sz="2000" dirty="0" err="1"/>
              <a:t>حتي</a:t>
            </a:r>
            <a:r>
              <a:rPr lang="fa-IR" sz="2000" dirty="0"/>
              <a:t> در </a:t>
            </a:r>
            <a:r>
              <a:rPr lang="fa-IR" sz="2000" dirty="0" err="1"/>
              <a:t>طبيعت</a:t>
            </a:r>
            <a:r>
              <a:rPr lang="fa-IR" sz="2000" dirty="0"/>
              <a:t> گرا </a:t>
            </a:r>
            <a:r>
              <a:rPr lang="fa-IR" sz="2000" dirty="0" err="1"/>
              <a:t>ترين</a:t>
            </a:r>
            <a:r>
              <a:rPr lang="fa-IR" sz="2000" dirty="0"/>
              <a:t> </a:t>
            </a:r>
            <a:r>
              <a:rPr lang="fa-IR" sz="2000" dirty="0" err="1"/>
              <a:t>تعاريف</a:t>
            </a:r>
            <a:r>
              <a:rPr lang="fa-IR" sz="2000" dirty="0"/>
              <a:t> هم </a:t>
            </a:r>
            <a:r>
              <a:rPr lang="fa-IR" sz="2000" dirty="0" err="1"/>
              <a:t>جدايي</a:t>
            </a:r>
            <a:r>
              <a:rPr lang="fa-IR" sz="2000" dirty="0"/>
              <a:t> </a:t>
            </a:r>
            <a:r>
              <a:rPr lang="fa-IR" sz="2000" dirty="0" err="1"/>
              <a:t>طبيعت</a:t>
            </a:r>
            <a:r>
              <a:rPr lang="fa-IR" sz="2000" dirty="0"/>
              <a:t> از </a:t>
            </a:r>
            <a:r>
              <a:rPr lang="fa-IR" sz="2000" dirty="0" err="1"/>
              <a:t>ماوراء</a:t>
            </a:r>
            <a:r>
              <a:rPr lang="fa-IR" sz="2000" dirty="0"/>
              <a:t> </a:t>
            </a:r>
            <a:r>
              <a:rPr lang="fa-IR" sz="2000" dirty="0" err="1"/>
              <a:t>طبيعت</a:t>
            </a:r>
            <a:r>
              <a:rPr lang="fa-IR" sz="2000" dirty="0"/>
              <a:t> وجود دارد. در </a:t>
            </a:r>
            <a:r>
              <a:rPr lang="fa-IR" sz="2000" dirty="0" err="1"/>
              <a:t>حالي</a:t>
            </a:r>
            <a:r>
              <a:rPr lang="fa-IR" sz="2000" dirty="0"/>
              <a:t> </a:t>
            </a:r>
            <a:r>
              <a:rPr lang="fa-IR" sz="2000" dirty="0" err="1"/>
              <a:t>كه</a:t>
            </a:r>
            <a:r>
              <a:rPr lang="fa-IR" sz="2000" dirty="0"/>
              <a:t> در شرق </a:t>
            </a:r>
            <a:r>
              <a:rPr lang="fa-IR" sz="2000" dirty="0" err="1"/>
              <a:t>اين</a:t>
            </a:r>
            <a:r>
              <a:rPr lang="fa-IR" sz="2000" dirty="0"/>
              <a:t> دو ساحت </a:t>
            </a:r>
            <a:r>
              <a:rPr lang="fa-IR" sz="2000" dirty="0" err="1"/>
              <a:t>آميخته</a:t>
            </a:r>
            <a:r>
              <a:rPr lang="fa-IR" sz="2000" dirty="0"/>
              <a:t> با هم </a:t>
            </a:r>
            <a:r>
              <a:rPr lang="fa-IR" sz="2000" dirty="0" err="1"/>
              <a:t>تعريف</a:t>
            </a:r>
            <a:r>
              <a:rPr lang="fa-IR" sz="2000" dirty="0"/>
              <a:t> شده </a:t>
            </a:r>
            <a:r>
              <a:rPr lang="fa-IR" sz="2000" dirty="0" err="1"/>
              <a:t>اند</a:t>
            </a:r>
            <a:endParaRPr lang="fa-I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92696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594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744" y="5373216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fa-IR" sz="2000" dirty="0"/>
              <a:t>طبیعت</a:t>
            </a:r>
            <a:r>
              <a:rPr lang="fa-IR" sz="2000" b="0" dirty="0"/>
              <a:t>، به معنای </a:t>
            </a:r>
            <a:r>
              <a:rPr lang="fa-IR" sz="2000" b="0" dirty="0" err="1"/>
              <a:t>گستردهٔ</a:t>
            </a:r>
            <a:r>
              <a:rPr lang="fa-IR" sz="2000" b="0" dirty="0"/>
              <a:t> کلمه، معادل </a:t>
            </a:r>
            <a:r>
              <a:rPr lang="fa-IR" sz="2000" dirty="0"/>
              <a:t>جهان</a:t>
            </a:r>
            <a:r>
              <a:rPr lang="fa-IR" sz="2000" b="0" dirty="0"/>
              <a:t> یا </a:t>
            </a:r>
            <a:r>
              <a:rPr lang="fa-IR" sz="2000" dirty="0"/>
              <a:t>عالم</a:t>
            </a:r>
            <a:r>
              <a:rPr lang="fa-IR" sz="2000" b="0" dirty="0"/>
              <a:t> </a:t>
            </a:r>
            <a:r>
              <a:rPr lang="fa-IR" sz="2000" dirty="0"/>
              <a:t>طبیعی</a:t>
            </a:r>
            <a:r>
              <a:rPr lang="fa-IR" sz="2000" b="0" dirty="0"/>
              <a:t>، </a:t>
            </a:r>
            <a:r>
              <a:rPr lang="fa-IR" sz="2000" dirty="0"/>
              <a:t>فیزیکی</a:t>
            </a:r>
            <a:r>
              <a:rPr lang="fa-IR" sz="2000" b="0" dirty="0"/>
              <a:t> و </a:t>
            </a:r>
            <a:r>
              <a:rPr lang="fa-IR" sz="2000" dirty="0"/>
              <a:t>مادی</a:t>
            </a:r>
            <a:r>
              <a:rPr lang="fa-IR" sz="2000" b="0" dirty="0"/>
              <a:t> است. طبیعت در حالت کلی، به </a:t>
            </a:r>
            <a:r>
              <a:rPr lang="fa-IR" sz="2000" b="0" dirty="0" err="1">
                <a:hlinkClick r:id="rId2" tooltip="پدیده"/>
              </a:rPr>
              <a:t>پدیدهٔ</a:t>
            </a:r>
            <a:r>
              <a:rPr lang="fa-IR" sz="2000" b="0" dirty="0"/>
              <a:t> جهان </a:t>
            </a:r>
            <a:r>
              <a:rPr lang="fa-IR" sz="2000" b="0" dirty="0">
                <a:hlinkClick r:id="rId3" tooltip="فیزیکی"/>
              </a:rPr>
              <a:t>فیزیکی</a:t>
            </a:r>
            <a:r>
              <a:rPr lang="fa-IR" sz="2000" b="0" dirty="0"/>
              <a:t> و همچنین </a:t>
            </a:r>
            <a:r>
              <a:rPr lang="fa-IR" sz="2000" b="0" dirty="0">
                <a:hlinkClick r:id="rId4" tooltip="زندگی"/>
              </a:rPr>
              <a:t>زندگی</a:t>
            </a:r>
            <a:r>
              <a:rPr lang="fa-IR" sz="2000" b="0" dirty="0"/>
              <a:t> اشاره دارد؛ و همچنین قلمرو آن از </a:t>
            </a:r>
            <a:r>
              <a:rPr lang="fa-IR" sz="2000" b="0" dirty="0">
                <a:hlinkClick r:id="rId5" tooltip="ذرات زیراتمی"/>
              </a:rPr>
              <a:t>ذرات </a:t>
            </a:r>
            <a:r>
              <a:rPr lang="fa-IR" sz="2000" b="0" dirty="0" err="1">
                <a:hlinkClick r:id="rId5" tooltip="ذرات زیراتمی"/>
              </a:rPr>
              <a:t>زیراتمی</a:t>
            </a:r>
            <a:r>
              <a:rPr lang="fa-IR" sz="2000" b="0" dirty="0"/>
              <a:t> تا خود </a:t>
            </a:r>
            <a:r>
              <a:rPr lang="fa-IR" sz="2000" b="0" dirty="0">
                <a:hlinkClick r:id="rId6" tooltip="گیتی"/>
              </a:rPr>
              <a:t>گیتی</a:t>
            </a:r>
            <a:r>
              <a:rPr lang="fa-IR" sz="2000" b="0" dirty="0"/>
              <a:t> گسترده است.</a:t>
            </a:r>
            <a:endParaRPr lang="fa-I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6632"/>
            <a:ext cx="4001481" cy="50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9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fa-IR" sz="2000" b="0" dirty="0"/>
              <a:t>طبیعت و آثار طبیعت در طول تاریخ همیشه منبع الهام و سرمشق خلاقیت های انسان بوده است. طبیعت این معلم بزرگ تاریخ، در زمینه های مختلف منشا خدماتی برای انسان جست و </a:t>
            </a:r>
            <a:r>
              <a:rPr lang="fa-IR" sz="2000" b="0" dirty="0" err="1"/>
              <a:t>جوگر</a:t>
            </a:r>
            <a:r>
              <a:rPr lang="fa-IR" sz="2000" b="0" dirty="0"/>
              <a:t> و کنجکاو بوده که زمان آن به قدمت خود تاریخ می رسد و در این روند انسان بعد از گذر از قهر طبیعت، توانسته است چیرگی های خود را به او نشان دهد.</a:t>
            </a:r>
          </a:p>
          <a:p>
            <a:pPr algn="ctr"/>
            <a:endParaRPr lang="fa-IR" sz="2000" dirty="0"/>
          </a:p>
          <a:p>
            <a:pPr algn="ctr"/>
            <a:endParaRPr lang="fa-I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823" y="404664"/>
            <a:ext cx="3744416" cy="400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687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7467600" cy="1282154"/>
          </a:xfrm>
        </p:spPr>
        <p:txBody>
          <a:bodyPr>
            <a:noAutofit/>
          </a:bodyPr>
          <a:lstStyle/>
          <a:p>
            <a:pPr algn="r"/>
            <a:r>
              <a:rPr lang="fa-IR" sz="4000" dirty="0">
                <a:solidFill>
                  <a:schemeClr val="accent6">
                    <a:lumMod val="50000"/>
                  </a:schemeClr>
                </a:solidFill>
              </a:rPr>
              <a:t>تو همچو وادی خشکی و ما چو بارانی</a:t>
            </a:r>
            <a:br>
              <a:rPr lang="fa-IR" sz="4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a-IR" sz="4000" dirty="0">
                <a:solidFill>
                  <a:schemeClr val="accent6">
                    <a:lumMod val="50000"/>
                  </a:schemeClr>
                </a:solidFill>
              </a:rPr>
              <a:t>تو همچو شهر خرابی و ما چو معماری</a:t>
            </a:r>
            <a:br>
              <a:rPr lang="fa-IR" sz="4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a-IR" sz="4000" dirty="0">
                <a:solidFill>
                  <a:schemeClr val="accent6">
                    <a:lumMod val="50000"/>
                  </a:schemeClr>
                </a:solidFill>
              </a:rPr>
              <a:t>بیا و فکرت من کن که </a:t>
            </a:r>
            <a:r>
              <a:rPr lang="fa-IR" sz="4000" dirty="0" err="1">
                <a:solidFill>
                  <a:schemeClr val="accent6">
                    <a:lumMod val="50000"/>
                  </a:schemeClr>
                </a:solidFill>
              </a:rPr>
              <a:t>فکرتت</a:t>
            </a:r>
            <a:r>
              <a:rPr lang="fa-IR" sz="4000" dirty="0">
                <a:solidFill>
                  <a:schemeClr val="accent6">
                    <a:lumMod val="50000"/>
                  </a:schemeClr>
                </a:solidFill>
              </a:rPr>
              <a:t> دادم</a:t>
            </a:r>
            <a:br>
              <a:rPr lang="fa-IR" sz="4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a-IR" sz="4000" dirty="0">
                <a:solidFill>
                  <a:schemeClr val="accent6">
                    <a:lumMod val="50000"/>
                  </a:schemeClr>
                </a:solidFill>
              </a:rPr>
              <a:t>چو لعل </a:t>
            </a:r>
            <a:r>
              <a:rPr lang="fa-IR" sz="4000" dirty="0" err="1">
                <a:solidFill>
                  <a:schemeClr val="accent6">
                    <a:lumMod val="50000"/>
                  </a:schemeClr>
                </a:solidFill>
              </a:rPr>
              <a:t>می‌خری</a:t>
            </a:r>
            <a:r>
              <a:rPr lang="fa-IR" sz="4000" dirty="0">
                <a:solidFill>
                  <a:schemeClr val="accent6">
                    <a:lumMod val="50000"/>
                  </a:schemeClr>
                </a:solidFill>
              </a:rPr>
              <a:t> از کان من بخر باری</a:t>
            </a:r>
            <a:br>
              <a:rPr lang="fa-IR" sz="4000" dirty="0">
                <a:solidFill>
                  <a:schemeClr val="accent6">
                    <a:lumMod val="50000"/>
                  </a:schemeClr>
                </a:solidFill>
              </a:rPr>
            </a:br>
            <a:endParaRPr lang="fa-I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9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2146250"/>
          </a:xfrm>
        </p:spPr>
        <p:txBody>
          <a:bodyPr>
            <a:normAutofit/>
          </a:bodyPr>
          <a:lstStyle/>
          <a:p>
            <a:pPr algn="ctr"/>
            <a:r>
              <a:rPr lang="fa-IR" dirty="0"/>
              <a:t>معماری، </a:t>
            </a:r>
            <a:r>
              <a:rPr lang="fa-IR" dirty="0">
                <a:hlinkClick r:id="rId2" tooltip="هنر"/>
              </a:rPr>
              <a:t>هنر</a:t>
            </a:r>
            <a:r>
              <a:rPr lang="fa-IR" dirty="0"/>
              <a:t> و </a:t>
            </a:r>
            <a:r>
              <a:rPr lang="fa-IR" dirty="0">
                <a:hlinkClick r:id="rId3" tooltip="فناوری"/>
              </a:rPr>
              <a:t>فن</a:t>
            </a:r>
            <a:r>
              <a:rPr lang="fa-IR" dirty="0"/>
              <a:t> طراحی و ساختن بناها، فضاهای شهری و دیگر فضاهای درونی و بیرونی برای پاسخ </a:t>
            </a:r>
            <a:r>
              <a:rPr lang="fa-IR" dirty="0" err="1"/>
              <a:t>هم‌آهنگ</a:t>
            </a:r>
            <a:r>
              <a:rPr lang="fa-IR" dirty="0"/>
              <a:t> به نیازهای کارکردی و </a:t>
            </a:r>
            <a:r>
              <a:rPr lang="fa-IR" dirty="0">
                <a:hlinkClick r:id="rId4" tooltip="زیباشناسی"/>
              </a:rPr>
              <a:t>زیباشناسانه</a:t>
            </a:r>
            <a:r>
              <a:rPr lang="fa-IR" dirty="0"/>
              <a:t> است.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461567" cy="2448272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666047"/>
            <a:ext cx="3657600" cy="2440305"/>
          </a:xfrm>
        </p:spPr>
      </p:pic>
    </p:spTree>
    <p:extLst>
      <p:ext uri="{BB962C8B-B14F-4D97-AF65-F5344CB8AC3E}">
        <p14:creationId xmlns:p14="http://schemas.microsoft.com/office/powerpoint/2010/main" val="174879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1143000"/>
          </a:xfrm>
        </p:spPr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7467600" cy="4873752"/>
          </a:xfrm>
        </p:spPr>
        <p:txBody>
          <a:bodyPr>
            <a:noAutofit/>
          </a:bodyPr>
          <a:lstStyle/>
          <a:p>
            <a:r>
              <a:rPr lang="fa-IR" sz="3200" dirty="0"/>
              <a:t>معماری به عنوان </a:t>
            </a:r>
            <a:r>
              <a:rPr lang="fa-IR" sz="3200" dirty="0" err="1"/>
              <a:t>اجتماعي‌ترين</a:t>
            </a:r>
            <a:r>
              <a:rPr lang="fa-IR" sz="3200" dirty="0"/>
              <a:t> هنر </a:t>
            </a:r>
            <a:r>
              <a:rPr lang="fa-IR" sz="3200" dirty="0" err="1"/>
              <a:t>بشري</a:t>
            </a:r>
            <a:r>
              <a:rPr lang="fa-IR" sz="3200" dirty="0"/>
              <a:t> با فضای اطراف انسان مرتبط است. حضور فضا، بنا و شهر از گذشته تا امروز و در </a:t>
            </a:r>
            <a:r>
              <a:rPr lang="fa-IR" sz="3200" dirty="0" err="1"/>
              <a:t>آينده</a:t>
            </a:r>
            <a:r>
              <a:rPr lang="fa-IR" sz="3200" dirty="0"/>
              <a:t>، </a:t>
            </a:r>
            <a:r>
              <a:rPr lang="fa-IR" sz="3200" dirty="0" err="1"/>
              <a:t>لحظه‌اي</a:t>
            </a:r>
            <a:r>
              <a:rPr lang="fa-IR" sz="3200" dirty="0"/>
              <a:t> از </a:t>
            </a:r>
            <a:r>
              <a:rPr lang="fa-IR" sz="3200" dirty="0" err="1"/>
              <a:t>زندگي</a:t>
            </a:r>
            <a:r>
              <a:rPr lang="fa-IR" sz="3200" dirty="0"/>
              <a:t> روزمره </a:t>
            </a:r>
            <a:r>
              <a:rPr lang="fa-IR" sz="3200" dirty="0" err="1"/>
              <a:t>آدميان</a:t>
            </a:r>
            <a:r>
              <a:rPr lang="fa-IR" sz="3200" dirty="0"/>
              <a:t> </a:t>
            </a:r>
            <a:r>
              <a:rPr lang="fa-IR" sz="3200" dirty="0" err="1"/>
              <a:t>غايب</a:t>
            </a:r>
            <a:r>
              <a:rPr lang="fa-IR" sz="3200" dirty="0"/>
              <a:t> نبوده و نخواهد بود. اصول </a:t>
            </a:r>
            <a:r>
              <a:rPr lang="fa-IR" sz="3200" dirty="0" err="1"/>
              <a:t>زیبایی‎شناسی</a:t>
            </a:r>
            <a:r>
              <a:rPr lang="fa-IR" sz="3200" dirty="0"/>
              <a:t> برگرفته از هنر، علم و ریاضیات در طراحی معماری مورد استفاده قرار </a:t>
            </a:r>
            <a:r>
              <a:rPr lang="fa-IR" sz="3200" dirty="0" err="1"/>
              <a:t>می‎گیرند</a:t>
            </a:r>
            <a:r>
              <a:rPr lang="fa-IR" sz="3200" dirty="0"/>
              <a:t>، مثل کاربرد خط، شکل، فضا، نور و رنگ برای </a:t>
            </a:r>
            <a:r>
              <a:rPr lang="fa-IR" sz="3200" dirty="0" err="1"/>
              <a:t>ايجاد</a:t>
            </a:r>
            <a:r>
              <a:rPr lang="fa-IR" sz="3200" dirty="0"/>
              <a:t> یک الگو، توازن، ریتم، </a:t>
            </a:r>
            <a:r>
              <a:rPr lang="fa-IR" sz="3200" dirty="0" err="1"/>
              <a:t>کنتراست</a:t>
            </a:r>
            <a:r>
              <a:rPr lang="fa-IR" sz="3200" dirty="0"/>
              <a:t> و وحدت. این عناصر در کنار هم به معماران اجازه </a:t>
            </a:r>
            <a:r>
              <a:rPr lang="fa-IR" sz="3200" dirty="0" err="1"/>
              <a:t>می‎دهند</a:t>
            </a:r>
            <a:r>
              <a:rPr lang="fa-IR" sz="3200" dirty="0"/>
              <a:t> تا </a:t>
            </a:r>
            <a:r>
              <a:rPr lang="fa-IR" sz="3200" dirty="0" err="1"/>
              <a:t>ساختمان‎های</a:t>
            </a:r>
            <a:r>
              <a:rPr lang="fa-IR" sz="3200" dirty="0"/>
              <a:t> زیبا و مفید خلق کنند. به بیان بهتر، اصول </a:t>
            </a:r>
            <a:r>
              <a:rPr lang="fa-IR" sz="3200" dirty="0" err="1"/>
              <a:t>زیبایی‎شناسی</a:t>
            </a:r>
            <a:r>
              <a:rPr lang="fa-IR" sz="3200" dirty="0"/>
              <a:t> به اضافه </a:t>
            </a:r>
            <a:r>
              <a:rPr lang="fa-IR" sz="3200" dirty="0" err="1"/>
              <a:t>جنبه‎های</a:t>
            </a:r>
            <a:r>
              <a:rPr lang="fa-IR" sz="3200" dirty="0"/>
              <a:t> ساختاری به ساختن یک ساختمان موفق کمک </a:t>
            </a:r>
            <a:r>
              <a:rPr lang="fa-IR" sz="3200" dirty="0" err="1"/>
              <a:t>می‎کند</a:t>
            </a:r>
            <a:r>
              <a:rPr lang="fa-I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717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467600" cy="1143000"/>
          </a:xfrm>
        </p:spPr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7467600" cy="4873752"/>
          </a:xfrm>
        </p:spPr>
        <p:txBody>
          <a:bodyPr>
            <a:noAutofit/>
          </a:bodyPr>
          <a:lstStyle/>
          <a:p>
            <a:pPr fontAlgn="base"/>
            <a:r>
              <a:rPr lang="fa-IR" sz="2200" b="1" dirty="0"/>
              <a:t>معماری، ترکیبی است از علم، هنر و تجربه که در رشته </a:t>
            </a:r>
            <a:r>
              <a:rPr lang="fa-IR" sz="2200" b="1" dirty="0" err="1"/>
              <a:t>هایی</a:t>
            </a:r>
            <a:r>
              <a:rPr lang="fa-IR" sz="2200" b="1" dirty="0"/>
              <a:t> نظیر ساختمان دارای قدمتی چند هزار ساله دارد.</a:t>
            </a:r>
            <a:endParaRPr lang="fa-IR" sz="2200" dirty="0"/>
          </a:p>
          <a:p>
            <a:pPr fontAlgn="base"/>
            <a:r>
              <a:rPr lang="fa-IR" sz="2200" dirty="0"/>
              <a:t>معماری، سبک طراحی و شیوه ساخت و ساز </a:t>
            </a:r>
            <a:r>
              <a:rPr lang="fa-IR" sz="2200" dirty="0" err="1"/>
              <a:t>ساختمان‌ها</a:t>
            </a:r>
            <a:r>
              <a:rPr lang="fa-IR" sz="2200" dirty="0"/>
              <a:t> و دیگر ساختارهای فیزیکی است.</a:t>
            </a:r>
          </a:p>
          <a:p>
            <a:pPr fontAlgn="base"/>
            <a:r>
              <a:rPr lang="fa-IR" sz="2200" dirty="0"/>
              <a:t>معماری، اراده زمان است که به فضا تبدیل شده است</a:t>
            </a:r>
          </a:p>
          <a:p>
            <a:pPr fontAlgn="base"/>
            <a:r>
              <a:rPr lang="fa-IR" sz="2200" dirty="0"/>
              <a:t>معماری، هنر و فن طراحی و ساختن بناها، فضاهای شهری و دیگر فضاهای درونی و بیرونی برای پاسخ </a:t>
            </a:r>
            <a:r>
              <a:rPr lang="fa-IR" sz="2200" dirty="0" err="1"/>
              <a:t>هم‌آهنگ</a:t>
            </a:r>
            <a:r>
              <a:rPr lang="fa-IR" sz="2200" dirty="0"/>
              <a:t> به نیازهای کارکردی و زیباشناسانه است.</a:t>
            </a:r>
          </a:p>
          <a:p>
            <a:pPr fontAlgn="base"/>
            <a:r>
              <a:rPr lang="fa-IR" sz="2200" b="1" dirty="0"/>
              <a:t>معماری، بازی با شکوه و ماهرانه فرم و حجم است که زیر ” نور” گرد آمده </a:t>
            </a:r>
            <a:r>
              <a:rPr lang="fa-IR" sz="2200" b="1" dirty="0" err="1"/>
              <a:t>اند</a:t>
            </a:r>
            <a:r>
              <a:rPr lang="fa-IR" sz="2200" b="1" dirty="0"/>
              <a:t>. </a:t>
            </a:r>
            <a:endParaRPr lang="fa-IR" sz="2200" dirty="0"/>
          </a:p>
          <a:p>
            <a:pPr fontAlgn="base"/>
            <a:r>
              <a:rPr lang="fa-IR" sz="2200" dirty="0"/>
              <a:t>معماری مجموعه ایست کم و بیش پیچیده از سیستم </a:t>
            </a:r>
            <a:r>
              <a:rPr lang="fa-IR" sz="2200" dirty="0" err="1"/>
              <a:t>هایی</a:t>
            </a:r>
            <a:r>
              <a:rPr lang="fa-IR" sz="2200" dirty="0"/>
              <a:t> که بر روی یکدیگر تاثیر میگذارند.</a:t>
            </a:r>
          </a:p>
          <a:p>
            <a:pPr fontAlgn="base"/>
            <a:r>
              <a:rPr lang="fa-IR" sz="2200" dirty="0"/>
              <a:t>معماری عصاره زندگی است و به عبارتی، زندگی را شکل </a:t>
            </a:r>
            <a:r>
              <a:rPr lang="fa-IR" sz="2200" dirty="0" err="1"/>
              <a:t>می‌دهد</a:t>
            </a:r>
            <a:r>
              <a:rPr lang="fa-IR" sz="2200" dirty="0"/>
              <a:t>. معماری، </a:t>
            </a:r>
            <a:r>
              <a:rPr lang="fa-IR" sz="2200" dirty="0" err="1"/>
              <a:t>حقیقی‌ترین</a:t>
            </a:r>
            <a:r>
              <a:rPr lang="fa-IR" sz="2200" dirty="0"/>
              <a:t> روش ثبت زندگی در دنیای گذشته، امروز و آینده است</a:t>
            </a:r>
          </a:p>
          <a:p>
            <a:pPr fontAlgn="base"/>
            <a:r>
              <a:rPr lang="fa-IR" sz="2200" dirty="0"/>
              <a:t>معماری یعنی ارائه توصیفی فنی از یک سیستم که نشان دهنده ساختار اجزاء آن، ارتباط بین آنها و اصول و قواعد حاکم بر طراحی و تکامل آنها در گذر زمان باشد.</a:t>
            </a:r>
          </a:p>
          <a:p>
            <a:endParaRPr lang="fa-IR" sz="2200" dirty="0"/>
          </a:p>
        </p:txBody>
      </p:sp>
    </p:spTree>
    <p:extLst>
      <p:ext uri="{BB962C8B-B14F-4D97-AF65-F5344CB8AC3E}">
        <p14:creationId xmlns:p14="http://schemas.microsoft.com/office/powerpoint/2010/main" val="183809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7200" dirty="0" smtClean="0"/>
              <a:t>انسان </a:t>
            </a:r>
          </a:p>
          <a:p>
            <a:r>
              <a:rPr lang="fa-IR" sz="7200" dirty="0" smtClean="0"/>
              <a:t>  طبیعت </a:t>
            </a:r>
          </a:p>
          <a:p>
            <a:r>
              <a:rPr lang="fa-IR" sz="7200" dirty="0" smtClean="0"/>
              <a:t>     معماری </a:t>
            </a:r>
          </a:p>
          <a:p>
            <a:endParaRPr lang="fa-IR" sz="7200" dirty="0"/>
          </a:p>
        </p:txBody>
      </p:sp>
    </p:spTree>
    <p:extLst>
      <p:ext uri="{BB962C8B-B14F-4D97-AF65-F5344CB8AC3E}">
        <p14:creationId xmlns:p14="http://schemas.microsoft.com/office/powerpoint/2010/main" val="42775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365104"/>
            <a:ext cx="7467600" cy="2108848"/>
          </a:xfrm>
        </p:spPr>
        <p:txBody>
          <a:bodyPr/>
          <a:lstStyle/>
          <a:p>
            <a:pPr algn="ctr"/>
            <a:r>
              <a:rPr lang="fa-IR" dirty="0"/>
              <a:t>سامانه </a:t>
            </a:r>
            <a:r>
              <a:rPr lang="fa-IR" dirty="0" err="1"/>
              <a:t>ايجادگر</a:t>
            </a:r>
            <a:r>
              <a:rPr lang="fa-IR" dirty="0"/>
              <a:t> </a:t>
            </a:r>
            <a:r>
              <a:rPr lang="fa-IR" dirty="0" err="1"/>
              <a:t>معماري</a:t>
            </a:r>
            <a:r>
              <a:rPr lang="fa-IR" dirty="0"/>
              <a:t> (علت </a:t>
            </a:r>
            <a:r>
              <a:rPr lang="fa-IR" dirty="0" err="1"/>
              <a:t>فاعلي</a:t>
            </a:r>
            <a:r>
              <a:rPr lang="fa-IR" dirty="0"/>
              <a:t> آن) انسان و </a:t>
            </a:r>
            <a:r>
              <a:rPr lang="fa-IR" dirty="0" err="1"/>
              <a:t>طبيعت</a:t>
            </a:r>
            <a:r>
              <a:rPr lang="fa-IR" dirty="0"/>
              <a:t> هستند . امروزه تلاش </a:t>
            </a:r>
            <a:r>
              <a:rPr lang="fa-IR" dirty="0" err="1"/>
              <a:t>هاي</a:t>
            </a:r>
            <a:r>
              <a:rPr lang="fa-IR" dirty="0"/>
              <a:t> </a:t>
            </a:r>
            <a:r>
              <a:rPr lang="fa-IR" dirty="0" err="1"/>
              <a:t>زيادي</a:t>
            </a:r>
            <a:r>
              <a:rPr lang="fa-IR" dirty="0"/>
              <a:t> </a:t>
            </a:r>
            <a:r>
              <a:rPr lang="fa-IR" dirty="0" err="1"/>
              <a:t>براي</a:t>
            </a:r>
            <a:r>
              <a:rPr lang="fa-IR" dirty="0"/>
              <a:t> </a:t>
            </a:r>
            <a:r>
              <a:rPr lang="fa-IR" dirty="0" err="1"/>
              <a:t>احياي</a:t>
            </a:r>
            <a:r>
              <a:rPr lang="fa-IR" dirty="0"/>
              <a:t> </a:t>
            </a:r>
            <a:r>
              <a:rPr lang="fa-IR" dirty="0" err="1"/>
              <a:t>يك</a:t>
            </a:r>
            <a:r>
              <a:rPr lang="fa-IR" dirty="0"/>
              <a:t> </a:t>
            </a:r>
            <a:r>
              <a:rPr lang="fa-IR" dirty="0" err="1"/>
              <a:t>معماري</a:t>
            </a:r>
            <a:r>
              <a:rPr lang="fa-IR" dirty="0"/>
              <a:t> انسان گرا و </a:t>
            </a:r>
            <a:r>
              <a:rPr lang="fa-IR" dirty="0" err="1"/>
              <a:t>يا</a:t>
            </a:r>
            <a:r>
              <a:rPr lang="fa-IR" dirty="0"/>
              <a:t> </a:t>
            </a:r>
            <a:r>
              <a:rPr lang="fa-IR" dirty="0" err="1"/>
              <a:t>طبيعت</a:t>
            </a:r>
            <a:r>
              <a:rPr lang="fa-IR" dirty="0"/>
              <a:t> گرا صورت </a:t>
            </a:r>
            <a:r>
              <a:rPr lang="fa-IR" dirty="0" err="1"/>
              <a:t>مي</a:t>
            </a:r>
            <a:r>
              <a:rPr lang="fa-IR" dirty="0"/>
              <a:t> </a:t>
            </a:r>
            <a:r>
              <a:rPr lang="fa-IR" dirty="0" err="1"/>
              <a:t>گيرد</a:t>
            </a:r>
            <a:r>
              <a:rPr lang="fa-IR" dirty="0"/>
              <a:t> و به </a:t>
            </a:r>
            <a:r>
              <a:rPr lang="fa-IR" dirty="0" err="1"/>
              <a:t>همين</a:t>
            </a:r>
            <a:r>
              <a:rPr lang="fa-IR" dirty="0"/>
              <a:t> جهت </a:t>
            </a:r>
            <a:r>
              <a:rPr lang="fa-IR" dirty="0" err="1"/>
              <a:t>مروري</a:t>
            </a:r>
            <a:r>
              <a:rPr lang="fa-IR" dirty="0"/>
              <a:t> بر </a:t>
            </a:r>
            <a:r>
              <a:rPr lang="fa-IR" dirty="0" err="1"/>
              <a:t>مهمترين</a:t>
            </a:r>
            <a:r>
              <a:rPr lang="fa-IR" dirty="0"/>
              <a:t> </a:t>
            </a:r>
            <a:r>
              <a:rPr lang="fa-IR" dirty="0" err="1"/>
              <a:t>تعاريف</a:t>
            </a:r>
            <a:r>
              <a:rPr lang="fa-IR" dirty="0"/>
              <a:t> مطرح شده </a:t>
            </a:r>
            <a:r>
              <a:rPr lang="fa-IR" dirty="0" err="1"/>
              <a:t>ضروري</a:t>
            </a:r>
            <a:r>
              <a:rPr lang="fa-IR" dirty="0"/>
              <a:t> است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58368"/>
            <a:ext cx="7382596" cy="32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2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548680"/>
            <a:ext cx="6172200" cy="1894362"/>
          </a:xfrm>
        </p:spPr>
        <p:txBody>
          <a:bodyPr/>
          <a:lstStyle/>
          <a:p>
            <a:r>
              <a:rPr lang="fa-IR" dirty="0" smtClean="0"/>
              <a:t>رابطه انسان طبیعت معماری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3284984"/>
            <a:ext cx="6172200" cy="2448272"/>
          </a:xfrm>
        </p:spPr>
        <p:txBody>
          <a:bodyPr>
            <a:noAutofit/>
          </a:bodyPr>
          <a:lstStyle/>
          <a:p>
            <a:r>
              <a:rPr lang="fa-IR" sz="2400" b="0" dirty="0"/>
              <a:t>اولین نیازی که انسان اولیه در خود احساس کرد، احساس یک </a:t>
            </a:r>
            <a:r>
              <a:rPr lang="fa-IR" sz="2400" b="0" dirty="0" err="1"/>
              <a:t>سرپناه</a:t>
            </a:r>
            <a:r>
              <a:rPr lang="fa-IR" sz="2400" b="0" dirty="0"/>
              <a:t> بود. در این خصوص ساختن ابتدایی­ترین بناها به یک برنامه­ریزی و تصمیم­گیری نیاز </a:t>
            </a:r>
            <a:r>
              <a:rPr lang="fa-IR" sz="2400" b="0" dirty="0" err="1" smtClean="0"/>
              <a:t>داشت.معماری</a:t>
            </a:r>
            <a:r>
              <a:rPr lang="fa-IR" sz="2400" b="0" dirty="0" smtClean="0"/>
              <a:t> قدیمی ترین حرفه ایست که بعد از شکار وجود دارد.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8698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653136"/>
            <a:ext cx="6172200" cy="1721786"/>
          </a:xfrm>
        </p:spPr>
        <p:txBody>
          <a:bodyPr>
            <a:normAutofit/>
          </a:bodyPr>
          <a:lstStyle/>
          <a:p>
            <a:pPr algn="just"/>
            <a:r>
              <a:rPr lang="fa-IR" dirty="0"/>
              <a:t>  ارتباط انسان با طبیعت(از جنبه عملکردی)</a:t>
            </a:r>
            <a:endParaRPr lang="fa-IR" b="0" dirty="0"/>
          </a:p>
          <a:p>
            <a:pPr algn="just"/>
            <a:r>
              <a:rPr lang="fa-IR" b="0" dirty="0"/>
              <a:t>۱٫       استفاده از طبیعت (مواد و مصالح، آب ،جنگل و …)</a:t>
            </a:r>
          </a:p>
          <a:p>
            <a:pPr algn="just"/>
            <a:r>
              <a:rPr lang="fa-IR" b="0" dirty="0"/>
              <a:t>۲٫      مقابله با طبیعت(بلایا)،سیل، سرما، گرما، آتش سوزی، باران، زلزله و…</a:t>
            </a:r>
          </a:p>
          <a:p>
            <a:pPr algn="just"/>
            <a:r>
              <a:rPr lang="fa-IR" b="0" dirty="0"/>
              <a:t>۳٫    کنار آمدن با طبیعت و الهام گرفتن از آن.</a:t>
            </a:r>
          </a:p>
          <a:p>
            <a:pPr algn="just"/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52804"/>
            <a:ext cx="584700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548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just"/>
            <a:r>
              <a:rPr lang="fa-IR" sz="1600" dirty="0"/>
              <a:t>ارتباط انسان با طبیعت( از جنبه شکلی)</a:t>
            </a:r>
            <a:endParaRPr lang="fa-IR" sz="1600" b="0" dirty="0"/>
          </a:p>
          <a:p>
            <a:pPr algn="just"/>
            <a:r>
              <a:rPr lang="fa-IR" sz="1600" b="0" dirty="0"/>
              <a:t>۱٫       استفاده از شکل و فرم های طبیعت به صورت دو بعدی (</a:t>
            </a:r>
            <a:r>
              <a:rPr lang="fa-IR" sz="1600" b="0" dirty="0" err="1"/>
              <a:t>نقاشی،طراحی</a:t>
            </a:r>
            <a:r>
              <a:rPr lang="fa-IR" sz="1600" b="0" dirty="0"/>
              <a:t>، </a:t>
            </a:r>
            <a:r>
              <a:rPr lang="fa-IR" sz="1600" b="0" dirty="0" err="1"/>
              <a:t>حکاکی</a:t>
            </a:r>
            <a:r>
              <a:rPr lang="fa-IR" sz="1600" b="0" dirty="0"/>
              <a:t> و…)</a:t>
            </a:r>
          </a:p>
          <a:p>
            <a:pPr algn="just"/>
            <a:r>
              <a:rPr lang="fa-IR" sz="1600" b="0" dirty="0"/>
              <a:t>۲٫      استفاده از شکل و فرم های طبیعت به صورت سه بعدی(</a:t>
            </a:r>
            <a:r>
              <a:rPr lang="fa-IR" sz="1600" b="0" dirty="0" err="1"/>
              <a:t>معماری،مجسمه</a:t>
            </a:r>
            <a:r>
              <a:rPr lang="fa-IR" sz="1600" b="0" dirty="0"/>
              <a:t> سازی و…)</a:t>
            </a:r>
          </a:p>
          <a:p>
            <a:pPr algn="just"/>
            <a:r>
              <a:rPr lang="fa-IR" sz="1600" b="0" dirty="0"/>
              <a:t>۳٫    استفاده از طبیعت به صورت انتزاعی</a:t>
            </a:r>
            <a:r>
              <a:rPr lang="fa-IR" sz="1600" b="0" dirty="0" smtClean="0"/>
              <a:t>.</a:t>
            </a:r>
          </a:p>
          <a:p>
            <a:pPr algn="just"/>
            <a:endParaRPr lang="fa-IR" sz="16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394218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447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fa-IR" sz="4400" b="1" dirty="0"/>
              <a:t>سر ستون </a:t>
            </a:r>
            <a:r>
              <a:rPr lang="fa-IR" sz="4400" b="1" dirty="0" err="1"/>
              <a:t>کرنتی</a:t>
            </a:r>
            <a:r>
              <a:rPr lang="fa-IR" sz="4400" b="1" dirty="0"/>
              <a:t> </a:t>
            </a:r>
            <a:r>
              <a:rPr lang="fa-IR" sz="4400" b="1" dirty="0" err="1"/>
              <a:t>ملهم</a:t>
            </a:r>
            <a:r>
              <a:rPr lang="fa-IR" sz="4400" b="1" dirty="0"/>
              <a:t> از گلهای وحشی</a:t>
            </a:r>
            <a:endParaRPr lang="fa-IR" sz="4400" dirty="0"/>
          </a:p>
          <a:p>
            <a:endParaRPr lang="fa-I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3450336" cy="4712208"/>
          </a:xfrm>
        </p:spPr>
      </p:pic>
    </p:spTree>
    <p:extLst>
      <p:ext uri="{BB962C8B-B14F-4D97-AF65-F5344CB8AC3E}">
        <p14:creationId xmlns:p14="http://schemas.microsoft.com/office/powerpoint/2010/main" val="16417146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400" dirty="0"/>
              <a:t>عالم </a:t>
            </a:r>
            <a:r>
              <a:rPr lang="fa-IR" sz="2400" dirty="0" err="1"/>
              <a:t>دریایی،امواج،ودلفین</a:t>
            </a:r>
            <a:r>
              <a:rPr lang="fa-IR" sz="2400" dirty="0"/>
              <a:t> </a:t>
            </a:r>
            <a:r>
              <a:rPr lang="fa-IR" sz="2400" dirty="0" err="1"/>
              <a:t>ها،اختاپوسها</a:t>
            </a:r>
            <a:r>
              <a:rPr lang="fa-IR" sz="2400" dirty="0"/>
              <a:t> </a:t>
            </a:r>
            <a:r>
              <a:rPr lang="fa-IR" sz="2400" dirty="0" err="1"/>
              <a:t>وصدف</a:t>
            </a:r>
            <a:r>
              <a:rPr lang="fa-IR" sz="2400" dirty="0"/>
              <a:t> های </a:t>
            </a:r>
            <a:r>
              <a:rPr lang="fa-IR" sz="2400" dirty="0" err="1"/>
              <a:t>حلزونی،فرم</a:t>
            </a:r>
            <a:r>
              <a:rPr lang="fa-IR" sz="2400" dirty="0"/>
              <a:t> های هندسی خود </a:t>
            </a:r>
            <a:r>
              <a:rPr lang="fa-IR" sz="2400" dirty="0" err="1"/>
              <a:t>رابه</a:t>
            </a:r>
            <a:r>
              <a:rPr lang="fa-IR" sz="2400" dirty="0"/>
              <a:t> تزیینات قصرهای کرت </a:t>
            </a:r>
            <a:r>
              <a:rPr lang="fa-IR" sz="2400" dirty="0" err="1"/>
              <a:t>ومیسن</a:t>
            </a:r>
            <a:r>
              <a:rPr lang="fa-IR" sz="2400" dirty="0"/>
              <a:t> بخشیده </a:t>
            </a:r>
            <a:r>
              <a:rPr lang="fa-IR" sz="2400" dirty="0" err="1"/>
              <a:t>اند</a:t>
            </a:r>
            <a:r>
              <a:rPr lang="fa-IR" sz="2400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52" y="404664"/>
            <a:ext cx="4395169" cy="3600400"/>
          </a:xfrm>
        </p:spPr>
      </p:pic>
      <p:sp>
        <p:nvSpPr>
          <p:cNvPr id="6" name="Rectangle 5"/>
          <p:cNvSpPr/>
          <p:nvPr/>
        </p:nvSpPr>
        <p:spPr>
          <a:xfrm>
            <a:off x="2427294" y="4509120"/>
            <a:ext cx="1410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err="1"/>
              <a:t>سرستون</a:t>
            </a:r>
            <a:r>
              <a:rPr lang="fa-IR" b="1" dirty="0"/>
              <a:t> </a:t>
            </a:r>
            <a:r>
              <a:rPr lang="fa-IR" b="1" dirty="0" err="1"/>
              <a:t>یونیک</a:t>
            </a:r>
            <a:endParaRPr lang="fa-I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53040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5962674"/>
          </a:xfrm>
        </p:spPr>
        <p:txBody>
          <a:bodyPr/>
          <a:lstStyle/>
          <a:p>
            <a:pPr algn="r"/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من </a:t>
            </a:r>
            <a:r>
              <a:rPr lang="fa-IR" dirty="0" err="1">
                <a:solidFill>
                  <a:schemeClr val="accent6">
                    <a:lumMod val="75000"/>
                  </a:schemeClr>
                </a:solidFill>
              </a:rPr>
              <a:t>نمی</a:t>
            </a:r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 دانم که چرا می گویند: اسب حیوان </a:t>
            </a:r>
            <a:r>
              <a:rPr lang="fa-IR" dirty="0" err="1">
                <a:solidFill>
                  <a:schemeClr val="accent6">
                    <a:lumMod val="75000"/>
                  </a:schemeClr>
                </a:solidFill>
              </a:rPr>
              <a:t>نجیبی</a:t>
            </a:r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 است، کبوتر زیباست.</a:t>
            </a:r>
            <a:br>
              <a:rPr lang="fa-I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و چرا در قفس هیچ کسی کرکس نیست.</a:t>
            </a:r>
            <a:br>
              <a:rPr lang="fa-I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گل شبدر چه کم از لاله قرمز دارد</a:t>
            </a:r>
            <a:br>
              <a:rPr lang="fa-I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چشم ها را باید شست، جور دیگر باید دید …</a:t>
            </a:r>
            <a:br>
              <a:rPr lang="fa-I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کار ما نیست شناسایی راز گل سرخ</a:t>
            </a:r>
            <a:br>
              <a:rPr lang="fa-I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کار ما شاید این است</a:t>
            </a:r>
            <a:br>
              <a:rPr lang="fa-I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که در افسون گل سرخ شناور باشیم …</a:t>
            </a:r>
            <a:br>
              <a:rPr lang="fa-I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کار ما شاید این است</a:t>
            </a:r>
            <a:br>
              <a:rPr lang="fa-I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که میان گل نیلوفر و قرن</a:t>
            </a:r>
            <a:br>
              <a:rPr lang="fa-I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a-IR" dirty="0">
                <a:solidFill>
                  <a:schemeClr val="accent6">
                    <a:lumMod val="75000"/>
                  </a:schemeClr>
                </a:solidFill>
              </a:rPr>
              <a:t>پی آواز حقیقت بدویم.</a:t>
            </a:r>
          </a:p>
        </p:txBody>
      </p:sp>
    </p:spTree>
    <p:extLst>
      <p:ext uri="{BB962C8B-B14F-4D97-AF65-F5344CB8AC3E}">
        <p14:creationId xmlns:p14="http://schemas.microsoft.com/office/powerpoint/2010/main" val="300987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172200" cy="3464406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/>
              <a:t>معماری ارگانیک</a:t>
            </a:r>
            <a:r>
              <a:rPr lang="fa-IR" b="0" dirty="0" smtClean="0"/>
              <a:t> </a:t>
            </a:r>
            <a:r>
              <a:rPr lang="en-US" dirty="0" smtClean="0"/>
              <a:t>Organic architecture</a:t>
            </a:r>
            <a:r>
              <a:rPr lang="en-US" b="0" dirty="0" smtClean="0"/>
              <a:t> </a:t>
            </a:r>
            <a:r>
              <a:rPr lang="fa-IR" b="0" dirty="0" smtClean="0"/>
              <a:t>معماری </a:t>
            </a:r>
            <a:r>
              <a:rPr lang="fa-IR" dirty="0" err="1" smtClean="0"/>
              <a:t>اندام‌وار</a:t>
            </a:r>
            <a:r>
              <a:rPr lang="fa-IR" b="0" dirty="0" smtClean="0"/>
              <a:t> یا </a:t>
            </a:r>
            <a:r>
              <a:rPr lang="fa-IR" dirty="0" err="1" smtClean="0"/>
              <a:t>بیومورفیسم</a:t>
            </a:r>
            <a:r>
              <a:rPr lang="fa-IR" b="0" dirty="0" smtClean="0"/>
              <a:t> یک </a:t>
            </a:r>
            <a:r>
              <a:rPr lang="fa-IR" b="0" dirty="0" smtClean="0">
                <a:hlinkClick r:id="rId2" tooltip="فلسفه"/>
              </a:rPr>
              <a:t>فلسفه</a:t>
            </a:r>
            <a:r>
              <a:rPr lang="fa-IR" b="0" dirty="0" smtClean="0"/>
              <a:t> در </a:t>
            </a:r>
            <a:r>
              <a:rPr lang="fa-IR" b="0" dirty="0" smtClean="0">
                <a:hlinkClick r:id="rId3" tooltip="معماری"/>
              </a:rPr>
              <a:t>معماری</a:t>
            </a:r>
            <a:r>
              <a:rPr lang="fa-IR" b="0" dirty="0" smtClean="0"/>
              <a:t> است که به ترویج هماهنگی بین </a:t>
            </a:r>
            <a:r>
              <a:rPr lang="fa-IR" b="0" dirty="0" err="1" smtClean="0"/>
              <a:t>عادت‌های</a:t>
            </a:r>
            <a:r>
              <a:rPr lang="fa-IR" b="0" dirty="0" smtClean="0"/>
              <a:t> انسانی و طبیعت </a:t>
            </a:r>
            <a:r>
              <a:rPr lang="fa-IR" b="0" dirty="0" err="1" smtClean="0"/>
              <a:t>می‌پردازد</a:t>
            </a:r>
            <a:r>
              <a:rPr lang="fa-IR" b="0" dirty="0" smtClean="0"/>
              <a:t>. این اتفاق به صورتی شکل </a:t>
            </a:r>
            <a:r>
              <a:rPr lang="fa-IR" b="0" dirty="0" err="1" smtClean="0"/>
              <a:t>می‌گیرد</a:t>
            </a:r>
            <a:r>
              <a:rPr lang="fa-IR" b="0" dirty="0" smtClean="0"/>
              <a:t> که طراحی چنان هماهنگی و ارتباطی با محیط خود </a:t>
            </a:r>
            <a:r>
              <a:rPr lang="fa-IR" b="0" dirty="0" err="1" smtClean="0"/>
              <a:t>داشته‌باشد</a:t>
            </a:r>
            <a:r>
              <a:rPr lang="fa-IR" b="0" dirty="0" smtClean="0"/>
              <a:t> که ساختمان، </a:t>
            </a:r>
            <a:r>
              <a:rPr lang="fa-IR" b="0" dirty="0" err="1" smtClean="0"/>
              <a:t>مبلمان</a:t>
            </a:r>
            <a:r>
              <a:rPr lang="fa-IR" b="0" dirty="0" smtClean="0"/>
              <a:t> و محیط بخشی از یک ترکیب متحد و مرتبط باشد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98471"/>
            <a:ext cx="5688632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1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412776"/>
            <a:ext cx="6172200" cy="2053590"/>
          </a:xfrm>
        </p:spPr>
        <p:txBody>
          <a:bodyPr>
            <a:noAutofit/>
          </a:bodyPr>
          <a:lstStyle/>
          <a:p>
            <a:pPr algn="just"/>
            <a:r>
              <a:rPr lang="fa-IR" sz="2800" b="0" dirty="0" smtClean="0"/>
              <a:t>تفاوت </a:t>
            </a:r>
            <a:r>
              <a:rPr lang="fa-IR" sz="2800" b="0" dirty="0"/>
              <a:t>طراحی ارگانیک و </a:t>
            </a:r>
            <a:r>
              <a:rPr lang="fa-IR" sz="2800" b="0" dirty="0">
                <a:hlinkClick r:id="rId2" tooltip="طراحی بیونیک"/>
              </a:rPr>
              <a:t>طراحی </a:t>
            </a:r>
            <a:r>
              <a:rPr lang="fa-IR" sz="2800" b="0" dirty="0" err="1">
                <a:hlinkClick r:id="rId2" tooltip="طراحی بیونیک"/>
              </a:rPr>
              <a:t>بیونیک</a:t>
            </a:r>
            <a:r>
              <a:rPr lang="fa-IR" sz="2800" b="0" dirty="0"/>
              <a:t> در این است که در سبک ارگانیک بیشتر از فرم و رنگ عناصر موجود در طبیعت استفاده </a:t>
            </a:r>
            <a:r>
              <a:rPr lang="fa-IR" sz="2800" b="0" dirty="0" err="1"/>
              <a:t>می‌شود</a:t>
            </a:r>
            <a:r>
              <a:rPr lang="fa-IR" sz="2800" b="0" dirty="0"/>
              <a:t> ولی در طراحی </a:t>
            </a:r>
            <a:r>
              <a:rPr lang="fa-IR" sz="2800" b="0" dirty="0" err="1"/>
              <a:t>بیونیک</a:t>
            </a:r>
            <a:r>
              <a:rPr lang="fa-IR" sz="2800" b="0" dirty="0"/>
              <a:t> از سیستم و عملکرد عناصر طبیعی بیشتر در </a:t>
            </a:r>
            <a:r>
              <a:rPr lang="fa-IR" sz="2800" b="0" dirty="0" err="1"/>
              <a:t>ایده‌های</a:t>
            </a:r>
            <a:r>
              <a:rPr lang="fa-IR" sz="2800" b="0" dirty="0"/>
              <a:t> اولیه و ساختارها استفاده </a:t>
            </a:r>
            <a:r>
              <a:rPr lang="fa-IR" sz="2800" b="0" dirty="0" err="1"/>
              <a:t>می‌شود</a:t>
            </a:r>
            <a:r>
              <a:rPr lang="fa-IR" sz="2800" b="0" dirty="0"/>
              <a:t> به عنوان مثال طرح تار عنکبوت برای ساخت یک سازه مستحکم استفاده </a:t>
            </a:r>
            <a:r>
              <a:rPr lang="fa-IR" sz="2800" b="0" dirty="0" err="1"/>
              <a:t>می‌شود</a:t>
            </a:r>
            <a:endParaRPr lang="fa-I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17032"/>
            <a:ext cx="384368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339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نمونه </a:t>
            </a:r>
            <a:r>
              <a:rPr lang="fa-IR" dirty="0" err="1" smtClean="0"/>
              <a:t>هایی</a:t>
            </a:r>
            <a:r>
              <a:rPr lang="fa-IR" dirty="0" smtClean="0"/>
              <a:t> در رابطه با انسجام معنایی و اجرایی انسان و طبیعت و معماری</a:t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884230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4000" dirty="0" smtClean="0">
                <a:solidFill>
                  <a:schemeClr val="bg2">
                    <a:lumMod val="50000"/>
                  </a:schemeClr>
                </a:solidFill>
              </a:rPr>
              <a:t>دی شیخ با چراغ همی گشت گرد شهر</a:t>
            </a:r>
          </a:p>
          <a:p>
            <a:pPr algn="just"/>
            <a:r>
              <a:rPr lang="fa-IR" sz="4000" dirty="0" smtClean="0">
                <a:solidFill>
                  <a:schemeClr val="bg2">
                    <a:lumMod val="50000"/>
                  </a:schemeClr>
                </a:solidFill>
              </a:rPr>
              <a:t>کز دیو دد </a:t>
            </a:r>
            <a:r>
              <a:rPr lang="fa-IR" sz="4000" dirty="0" err="1" smtClean="0">
                <a:solidFill>
                  <a:schemeClr val="bg2">
                    <a:lumMod val="50000"/>
                  </a:schemeClr>
                </a:solidFill>
              </a:rPr>
              <a:t>ملولم</a:t>
            </a:r>
            <a:r>
              <a:rPr lang="fa-IR" sz="4000" dirty="0" smtClean="0">
                <a:solidFill>
                  <a:schemeClr val="bg2">
                    <a:lumMod val="50000"/>
                  </a:schemeClr>
                </a:solidFill>
              </a:rPr>
              <a:t> و </a:t>
            </a:r>
            <a:r>
              <a:rPr lang="fa-IR" sz="4000" dirty="0" err="1" smtClean="0">
                <a:solidFill>
                  <a:schemeClr val="bg2">
                    <a:lumMod val="50000"/>
                  </a:schemeClr>
                </a:solidFill>
              </a:rPr>
              <a:t>انسانم</a:t>
            </a:r>
            <a:r>
              <a:rPr lang="fa-IR" sz="4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a-IR" sz="4000" dirty="0" err="1" smtClean="0">
                <a:solidFill>
                  <a:schemeClr val="bg2">
                    <a:lumMod val="50000"/>
                  </a:schemeClr>
                </a:solidFill>
              </a:rPr>
              <a:t>آرزوست</a:t>
            </a:r>
            <a:endParaRPr lang="fa-IR" sz="4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fa-IR" sz="4000" dirty="0" smtClean="0">
                <a:solidFill>
                  <a:schemeClr val="bg2">
                    <a:lumMod val="50000"/>
                  </a:schemeClr>
                </a:solidFill>
              </a:rPr>
              <a:t>گفتند یافت می نشود گشته ایم ما</a:t>
            </a:r>
          </a:p>
          <a:p>
            <a:pPr algn="just"/>
            <a:r>
              <a:rPr lang="fa-IR" sz="4000" dirty="0" smtClean="0">
                <a:solidFill>
                  <a:schemeClr val="bg2">
                    <a:lumMod val="50000"/>
                  </a:schemeClr>
                </a:solidFill>
              </a:rPr>
              <a:t>گفت آنچه یافت می نشود آنم </a:t>
            </a:r>
            <a:r>
              <a:rPr lang="fa-IR" sz="4000" dirty="0" err="1" smtClean="0">
                <a:solidFill>
                  <a:schemeClr val="bg2">
                    <a:lumMod val="50000"/>
                  </a:schemeClr>
                </a:solidFill>
              </a:rPr>
              <a:t>آرزوست</a:t>
            </a:r>
            <a:endParaRPr lang="fa-IR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772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005064"/>
            <a:ext cx="7467600" cy="2468888"/>
          </a:xfrm>
        </p:spPr>
        <p:txBody>
          <a:bodyPr>
            <a:normAutofit/>
          </a:bodyPr>
          <a:lstStyle/>
          <a:p>
            <a:pPr fontAlgn="t"/>
            <a:r>
              <a:rPr lang="fa-IR" dirty="0" err="1" smtClean="0"/>
              <a:t>الف:ساختمانهای</a:t>
            </a:r>
            <a:r>
              <a:rPr lang="fa-IR" dirty="0" smtClean="0"/>
              <a:t> </a:t>
            </a:r>
            <a:r>
              <a:rPr lang="fa-IR" dirty="0"/>
              <a:t>در آمیخته با خطوط زمین در </a:t>
            </a:r>
            <a:r>
              <a:rPr lang="fa-IR" dirty="0" err="1"/>
              <a:t>پلان</a:t>
            </a:r>
            <a:r>
              <a:rPr lang="fa-IR" dirty="0"/>
              <a:t> و برش</a:t>
            </a:r>
          </a:p>
          <a:p>
            <a:pPr fontAlgn="t"/>
            <a:r>
              <a:rPr lang="fa-IR" dirty="0"/>
              <a:t>ب:پیروی کامل از </a:t>
            </a:r>
            <a:r>
              <a:rPr lang="fa-IR" dirty="0" err="1"/>
              <a:t>طبیعت،دست</a:t>
            </a:r>
            <a:r>
              <a:rPr lang="fa-IR" dirty="0"/>
              <a:t> نخورده ماندن زمین</a:t>
            </a:r>
          </a:p>
          <a:p>
            <a:pPr fontAlgn="t"/>
            <a:r>
              <a:rPr lang="fa-IR" dirty="0"/>
              <a:t>ج:تداوم دید</a:t>
            </a:r>
          </a:p>
          <a:p>
            <a:pPr fontAlgn="t"/>
            <a:r>
              <a:rPr lang="fa-IR" dirty="0" smtClean="0"/>
              <a:t>د:تاکید و پرداختن به مصالح</a:t>
            </a:r>
          </a:p>
          <a:p>
            <a:pPr fontAlgn="t"/>
            <a:r>
              <a:rPr lang="fa-IR" dirty="0" smtClean="0"/>
              <a:t>ه:برداشت </a:t>
            </a:r>
            <a:r>
              <a:rPr lang="fa-IR" dirty="0"/>
              <a:t>جوهری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3156"/>
            <a:ext cx="5760640" cy="358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884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sz="2800" dirty="0"/>
              <a:t>اوج </a:t>
            </a:r>
            <a:r>
              <a:rPr lang="fa-IR" sz="2800" dirty="0" err="1"/>
              <a:t>معماري</a:t>
            </a:r>
            <a:r>
              <a:rPr lang="fa-IR" sz="2800" dirty="0"/>
              <a:t> </a:t>
            </a:r>
            <a:r>
              <a:rPr lang="fa-IR" sz="2800" dirty="0" err="1"/>
              <a:t>ارگانيك</a:t>
            </a:r>
            <a:r>
              <a:rPr lang="fa-IR" sz="2800" dirty="0"/>
              <a:t> را </a:t>
            </a:r>
            <a:r>
              <a:rPr lang="fa-IR" sz="2800" dirty="0" err="1"/>
              <a:t>مي</a:t>
            </a:r>
            <a:r>
              <a:rPr lang="fa-IR" sz="2800" dirty="0"/>
              <a:t> توان در خانه </a:t>
            </a:r>
            <a:r>
              <a:rPr lang="fa-IR" sz="2800" dirty="0" err="1"/>
              <a:t>هاي</a:t>
            </a:r>
            <a:r>
              <a:rPr lang="fa-IR" sz="2800" dirty="0"/>
              <a:t> </a:t>
            </a:r>
            <a:r>
              <a:rPr lang="fa-IR" sz="2800" dirty="0" err="1"/>
              <a:t>ويلايي</a:t>
            </a:r>
            <a:r>
              <a:rPr lang="fa-IR" sz="2800" dirty="0"/>
              <a:t> </a:t>
            </a:r>
            <a:r>
              <a:rPr lang="fa-IR" sz="2800" dirty="0" err="1"/>
              <a:t>فرانك</a:t>
            </a:r>
            <a:r>
              <a:rPr lang="fa-IR" sz="2800" dirty="0"/>
              <a:t> </a:t>
            </a:r>
            <a:r>
              <a:rPr lang="fa-IR" sz="2800" dirty="0" err="1"/>
              <a:t>لويد</a:t>
            </a:r>
            <a:r>
              <a:rPr lang="fa-IR" sz="2800" dirty="0"/>
              <a:t> </a:t>
            </a:r>
            <a:r>
              <a:rPr lang="fa-IR" sz="2800" dirty="0" err="1"/>
              <a:t>رايت</a:t>
            </a:r>
            <a:r>
              <a:rPr lang="fa-IR" sz="2800" dirty="0"/>
              <a:t> مشاهده </a:t>
            </a:r>
            <a:r>
              <a:rPr lang="fa-IR" sz="2800" dirty="0" err="1"/>
              <a:t>كرد</a:t>
            </a:r>
            <a:r>
              <a:rPr lang="fa-IR" sz="2800" dirty="0"/>
              <a:t> </a:t>
            </a:r>
            <a:r>
              <a:rPr lang="fa-IR" sz="2800" dirty="0" err="1"/>
              <a:t>كه</a:t>
            </a:r>
            <a:r>
              <a:rPr lang="fa-IR" sz="2800" dirty="0"/>
              <a:t> به دو صورت " دشت مسطح " و " تپه </a:t>
            </a:r>
            <a:r>
              <a:rPr lang="fa-IR" sz="2800" dirty="0" err="1" smtClean="0"/>
              <a:t>هاي</a:t>
            </a:r>
            <a:r>
              <a:rPr lang="fa-IR" sz="2800" dirty="0"/>
              <a:t> </a:t>
            </a:r>
            <a:r>
              <a:rPr lang="fa-IR" sz="2800" dirty="0" err="1"/>
              <a:t>شيبدار</a:t>
            </a:r>
            <a:r>
              <a:rPr lang="fa-IR" sz="2800" dirty="0"/>
              <a:t> " </a:t>
            </a:r>
            <a:r>
              <a:rPr lang="fa-IR" sz="2800" dirty="0" err="1"/>
              <a:t>ديده</a:t>
            </a:r>
            <a:r>
              <a:rPr lang="fa-IR" sz="2800" dirty="0"/>
              <a:t> </a:t>
            </a:r>
            <a:r>
              <a:rPr lang="fa-IR" sz="2800" dirty="0" err="1"/>
              <a:t>مي</a:t>
            </a:r>
            <a:r>
              <a:rPr lang="fa-IR" sz="2800" dirty="0"/>
              <a:t> شوند. خانه </a:t>
            </a:r>
            <a:r>
              <a:rPr lang="fa-IR" sz="2800" dirty="0" err="1"/>
              <a:t>هاي</a:t>
            </a:r>
            <a:r>
              <a:rPr lang="fa-IR" sz="2800" dirty="0"/>
              <a:t> دشت مسطّح غالباً در حومه شهر </a:t>
            </a:r>
            <a:r>
              <a:rPr lang="fa-IR" sz="2800" dirty="0" err="1"/>
              <a:t>شيكاگو</a:t>
            </a:r>
            <a:r>
              <a:rPr lang="fa-IR" sz="2800" dirty="0"/>
              <a:t> و در </a:t>
            </a:r>
            <a:r>
              <a:rPr lang="fa-IR" sz="2800" dirty="0" err="1"/>
              <a:t>تلفيق</a:t>
            </a:r>
            <a:r>
              <a:rPr lang="fa-IR" sz="2800" dirty="0"/>
              <a:t> و </a:t>
            </a:r>
            <a:r>
              <a:rPr lang="fa-IR" sz="2800" dirty="0" err="1"/>
              <a:t>هماهنگي</a:t>
            </a:r>
            <a:r>
              <a:rPr lang="fa-IR" sz="2800" dirty="0"/>
              <a:t> با دشت </a:t>
            </a:r>
            <a:r>
              <a:rPr lang="fa-IR" sz="2800" dirty="0" err="1"/>
              <a:t>هاي</a:t>
            </a:r>
            <a:r>
              <a:rPr lang="fa-IR" sz="2800" dirty="0"/>
              <a:t> مسطّح و سر سبز </a:t>
            </a:r>
            <a:r>
              <a:rPr lang="fa-IR" sz="2800" dirty="0" err="1"/>
              <a:t>اين</a:t>
            </a:r>
            <a:r>
              <a:rPr lang="fa-IR" sz="2800" dirty="0"/>
              <a:t> </a:t>
            </a:r>
            <a:r>
              <a:rPr lang="fa-IR" sz="2800" dirty="0" err="1"/>
              <a:t>نواحي</a:t>
            </a:r>
            <a:r>
              <a:rPr lang="fa-IR" sz="2800" dirty="0"/>
              <a:t> </a:t>
            </a:r>
            <a:r>
              <a:rPr lang="fa-IR" sz="2800" dirty="0" err="1"/>
              <a:t>طراحي</a:t>
            </a:r>
            <a:r>
              <a:rPr lang="fa-IR" sz="2800" dirty="0"/>
              <a:t> </a:t>
            </a:r>
            <a:r>
              <a:rPr lang="fa-IR" sz="2800" dirty="0" err="1"/>
              <a:t>گرديده</a:t>
            </a:r>
            <a:r>
              <a:rPr lang="fa-IR" sz="2800" dirty="0"/>
              <a:t> </a:t>
            </a:r>
            <a:r>
              <a:rPr lang="fa-IR" sz="2800" dirty="0" err="1" smtClean="0"/>
              <a:t>اند</a:t>
            </a:r>
            <a:endParaRPr lang="fa-IR" sz="2800" dirty="0" smtClean="0"/>
          </a:p>
          <a:p>
            <a:r>
              <a:rPr lang="fa-IR" sz="2800" dirty="0" smtClean="0"/>
              <a:t>و خانه </a:t>
            </a:r>
            <a:r>
              <a:rPr lang="fa-IR" sz="2800" dirty="0" err="1" smtClean="0"/>
              <a:t>هایی</a:t>
            </a:r>
            <a:r>
              <a:rPr lang="fa-IR" sz="2800" dirty="0" smtClean="0"/>
              <a:t> که روی تپه های </a:t>
            </a:r>
            <a:r>
              <a:rPr lang="fa-IR" sz="2800" dirty="0" err="1" smtClean="0"/>
              <a:t>شیبدارند</a:t>
            </a:r>
            <a:r>
              <a:rPr lang="fa-IR" sz="2800" dirty="0" smtClean="0"/>
              <a:t> خود به نوعی عضوی از آن طبیعت محسوب </a:t>
            </a:r>
            <a:r>
              <a:rPr lang="fa-IR" sz="2800" dirty="0" err="1" smtClean="0"/>
              <a:t>میشوند،هماهنگ</a:t>
            </a:r>
            <a:r>
              <a:rPr lang="fa-IR" sz="2800" dirty="0" smtClean="0"/>
              <a:t> با آن و پیرو آن</a:t>
            </a:r>
          </a:p>
          <a:p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4517468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852" y="-819472"/>
            <a:ext cx="6172200" cy="2053590"/>
          </a:xfrm>
        </p:spPr>
        <p:txBody>
          <a:bodyPr/>
          <a:lstStyle/>
          <a:p>
            <a:pPr algn="ctr"/>
            <a:r>
              <a:rPr lang="fa-IR" dirty="0" smtClean="0"/>
              <a:t>گنبد </a:t>
            </a:r>
            <a:r>
              <a:rPr lang="fa-IR" dirty="0" err="1" smtClean="0"/>
              <a:t>رایشتاگ</a:t>
            </a:r>
            <a:r>
              <a:rPr lang="fa-IR" dirty="0" smtClean="0"/>
              <a:t> برلین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547936"/>
            <a:ext cx="5444321" cy="36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2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000" y="-9534"/>
            <a:ext cx="6172200" cy="2053590"/>
          </a:xfrm>
        </p:spPr>
        <p:txBody>
          <a:bodyPr/>
          <a:lstStyle/>
          <a:p>
            <a:pPr algn="ctr"/>
            <a:r>
              <a:rPr lang="fa-IR" dirty="0" smtClean="0"/>
              <a:t>معماری </a:t>
            </a:r>
            <a:r>
              <a:rPr lang="fa-IR" dirty="0" err="1" smtClean="0"/>
              <a:t>اکوتک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err="1" smtClean="0"/>
              <a:t>اکولوژی+تکنولوژی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48880"/>
            <a:ext cx="5256584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7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172200" cy="2053590"/>
          </a:xfrm>
        </p:spPr>
        <p:txBody>
          <a:bodyPr/>
          <a:lstStyle/>
          <a:p>
            <a:pPr algn="ctr"/>
            <a:r>
              <a:rPr lang="fa-IR" dirty="0" smtClean="0"/>
              <a:t>آلمان یک دولت باز و آزاد و مردمی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12976"/>
            <a:ext cx="72008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8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-747464"/>
            <a:ext cx="6172200" cy="2053590"/>
          </a:xfrm>
        </p:spPr>
        <p:txBody>
          <a:bodyPr/>
          <a:lstStyle/>
          <a:p>
            <a:r>
              <a:rPr lang="fa-IR" dirty="0" smtClean="0"/>
              <a:t>این گنبد از چند نظر دارای اهمیت است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72816"/>
            <a:ext cx="4467225" cy="487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7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-603448"/>
            <a:ext cx="6172200" cy="2053590"/>
          </a:xfrm>
        </p:spPr>
        <p:txBody>
          <a:bodyPr/>
          <a:lstStyle/>
          <a:p>
            <a:pPr algn="ctr"/>
            <a:r>
              <a:rPr lang="fa-IR" dirty="0" smtClean="0"/>
              <a:t>               نورپردازی طبیعی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348880"/>
            <a:ext cx="6172200" cy="4032870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6203578" cy="46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9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آینه های متحرک </a:t>
            </a:r>
            <a:r>
              <a:rPr lang="fa-IR" dirty="0" smtClean="0"/>
              <a:t>هوشمند</a:t>
            </a:r>
            <a:endParaRPr lang="fa-I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7558"/>
            <a:ext cx="3657600" cy="2657283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468880"/>
            <a:ext cx="3657600" cy="2834640"/>
          </a:xfrm>
        </p:spPr>
      </p:pic>
    </p:spTree>
    <p:extLst>
      <p:ext uri="{BB962C8B-B14F-4D97-AF65-F5344CB8AC3E}">
        <p14:creationId xmlns:p14="http://schemas.microsoft.com/office/powerpoint/2010/main" val="409631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لوور</a:t>
            </a:r>
            <a:endParaRPr lang="fa-I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2473"/>
            <a:ext cx="3657600" cy="2932751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585174"/>
            <a:ext cx="3657600" cy="2860050"/>
          </a:xfrm>
        </p:spPr>
      </p:pic>
    </p:spTree>
    <p:extLst>
      <p:ext uri="{BB962C8B-B14F-4D97-AF65-F5344CB8AC3E}">
        <p14:creationId xmlns:p14="http://schemas.microsoft.com/office/powerpoint/2010/main" val="31337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-1026795"/>
            <a:ext cx="6172200" cy="2053590"/>
          </a:xfrm>
        </p:spPr>
        <p:txBody>
          <a:bodyPr/>
          <a:lstStyle/>
          <a:p>
            <a:pPr algn="ctr"/>
            <a:r>
              <a:rPr lang="fa-IR" dirty="0" smtClean="0"/>
              <a:t>نور در شب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96752"/>
            <a:ext cx="679149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3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7467600" cy="5832648"/>
          </a:xfrm>
        </p:spPr>
        <p:txBody>
          <a:bodyPr>
            <a:noAutofit/>
          </a:bodyPr>
          <a:lstStyle/>
          <a:p>
            <a:pPr algn="just"/>
            <a:r>
              <a:rPr lang="fa-IR" sz="3600" dirty="0"/>
              <a:t>به گمان ما </a:t>
            </a:r>
            <a:r>
              <a:rPr lang="fa-IR" sz="3600" dirty="0" err="1"/>
              <a:t>كاملترين</a:t>
            </a:r>
            <a:r>
              <a:rPr lang="fa-IR" sz="3600" dirty="0"/>
              <a:t> ابر سامانه </a:t>
            </a:r>
            <a:r>
              <a:rPr lang="fa-IR" sz="3600" dirty="0" err="1"/>
              <a:t>هستي</a:t>
            </a:r>
            <a:r>
              <a:rPr lang="fa-IR" sz="3600" dirty="0"/>
              <a:t>، خداوند و صفات </a:t>
            </a:r>
            <a:r>
              <a:rPr lang="fa-IR" sz="3600" dirty="0" err="1"/>
              <a:t>اوست</a:t>
            </a:r>
            <a:r>
              <a:rPr lang="fa-IR" sz="3600" dirty="0"/>
              <a:t> و رده </a:t>
            </a:r>
            <a:r>
              <a:rPr lang="fa-IR" sz="3600" dirty="0" err="1"/>
              <a:t>بندي</a:t>
            </a:r>
            <a:r>
              <a:rPr lang="fa-IR" sz="3600" dirty="0"/>
              <a:t> سامانه ها تنها بر اساس </a:t>
            </a:r>
            <a:r>
              <a:rPr lang="fa-IR" sz="3600" dirty="0" err="1"/>
              <a:t>ميزان</a:t>
            </a:r>
            <a:r>
              <a:rPr lang="fa-IR" sz="3600" dirty="0"/>
              <a:t> </a:t>
            </a:r>
            <a:r>
              <a:rPr lang="fa-IR" sz="3600" dirty="0" err="1"/>
              <a:t>نزديك</a:t>
            </a:r>
            <a:r>
              <a:rPr lang="fa-IR" sz="3600" dirty="0"/>
              <a:t> بودن و بهره </a:t>
            </a:r>
            <a:r>
              <a:rPr lang="fa-IR" sz="3600" dirty="0" err="1"/>
              <a:t>گيري</a:t>
            </a:r>
            <a:r>
              <a:rPr lang="fa-IR" sz="3600" dirty="0"/>
              <a:t> و ظهور صفات </a:t>
            </a:r>
            <a:r>
              <a:rPr lang="fa-IR" sz="3600" dirty="0" err="1"/>
              <a:t>الهي</a:t>
            </a:r>
            <a:r>
              <a:rPr lang="fa-IR" sz="3600" dirty="0"/>
              <a:t> درآنها </a:t>
            </a:r>
            <a:r>
              <a:rPr lang="fa-IR" sz="3600" dirty="0" err="1"/>
              <a:t>امكان</a:t>
            </a:r>
            <a:r>
              <a:rPr lang="fa-IR" sz="3600" dirty="0"/>
              <a:t> </a:t>
            </a:r>
            <a:r>
              <a:rPr lang="fa-IR" sz="3600" dirty="0" err="1"/>
              <a:t>پذير</a:t>
            </a:r>
            <a:r>
              <a:rPr lang="fa-IR" sz="3600" dirty="0"/>
              <a:t> است. </a:t>
            </a:r>
            <a:r>
              <a:rPr lang="fa-IR" sz="3600" dirty="0" err="1"/>
              <a:t>حيات</a:t>
            </a:r>
            <a:r>
              <a:rPr lang="fa-IR" sz="3600" dirty="0"/>
              <a:t>، علم، قدرت، اراده، سمع، بصر و </a:t>
            </a:r>
            <a:r>
              <a:rPr lang="fa-IR" sz="3600" dirty="0" err="1"/>
              <a:t>تكلم</a:t>
            </a:r>
            <a:r>
              <a:rPr lang="fa-IR" sz="3600" dirty="0"/>
              <a:t> هفت صفت </a:t>
            </a:r>
            <a:r>
              <a:rPr lang="fa-IR" sz="3600" dirty="0" err="1"/>
              <a:t>اصلي</a:t>
            </a:r>
            <a:r>
              <a:rPr lang="fa-IR" sz="3600" dirty="0"/>
              <a:t> </a:t>
            </a:r>
            <a:r>
              <a:rPr lang="fa-IR" sz="3600" dirty="0" err="1"/>
              <a:t>الهي</a:t>
            </a:r>
            <a:r>
              <a:rPr lang="fa-IR" sz="3600" dirty="0"/>
              <a:t> است </a:t>
            </a:r>
            <a:r>
              <a:rPr lang="fa-IR" sz="3600" dirty="0" err="1"/>
              <a:t>كه</a:t>
            </a:r>
            <a:r>
              <a:rPr lang="fa-IR" sz="3600" dirty="0"/>
              <a:t> در همه مراتب از </a:t>
            </a:r>
            <a:r>
              <a:rPr lang="fa-IR" sz="3600" dirty="0" err="1"/>
              <a:t>ضعيف</a:t>
            </a:r>
            <a:r>
              <a:rPr lang="fa-IR" sz="3600" dirty="0"/>
              <a:t> </a:t>
            </a:r>
            <a:r>
              <a:rPr lang="fa-IR" sz="3600" dirty="0" err="1"/>
              <a:t>ترين</a:t>
            </a:r>
            <a:r>
              <a:rPr lang="fa-IR" sz="3600" dirty="0"/>
              <a:t> تا </a:t>
            </a:r>
            <a:r>
              <a:rPr lang="fa-IR" sz="3600" dirty="0" err="1"/>
              <a:t>قوي</a:t>
            </a:r>
            <a:r>
              <a:rPr lang="fa-IR" sz="3600" dirty="0"/>
              <a:t> </a:t>
            </a:r>
            <a:r>
              <a:rPr lang="fa-IR" sz="3600" dirty="0" err="1"/>
              <a:t>ترين</a:t>
            </a:r>
            <a:r>
              <a:rPr lang="fa-IR" sz="3600" dirty="0"/>
              <a:t> حد خود ظهور دارند. با </a:t>
            </a:r>
            <a:r>
              <a:rPr lang="fa-IR" sz="3600" dirty="0" err="1"/>
              <a:t>اين</a:t>
            </a:r>
            <a:r>
              <a:rPr lang="fa-IR" sz="3600" dirty="0"/>
              <a:t> </a:t>
            </a:r>
            <a:r>
              <a:rPr lang="fa-IR" sz="3600" dirty="0" err="1"/>
              <a:t>معيار</a:t>
            </a:r>
            <a:r>
              <a:rPr lang="fa-IR" sz="3600" dirty="0"/>
              <a:t>، انسان به </a:t>
            </a:r>
            <a:r>
              <a:rPr lang="fa-IR" sz="3600" dirty="0" err="1"/>
              <a:t>اين</a:t>
            </a:r>
            <a:r>
              <a:rPr lang="fa-IR" sz="3600" dirty="0"/>
              <a:t> </a:t>
            </a:r>
            <a:r>
              <a:rPr lang="fa-IR" sz="3600" dirty="0" err="1"/>
              <a:t>دليل</a:t>
            </a:r>
            <a:r>
              <a:rPr lang="fa-IR" sz="3600" dirty="0"/>
              <a:t> </a:t>
            </a:r>
            <a:r>
              <a:rPr lang="fa-IR" sz="3600" dirty="0" err="1"/>
              <a:t>كاملترين</a:t>
            </a:r>
            <a:r>
              <a:rPr lang="fa-IR" sz="3600" dirty="0"/>
              <a:t> سامانه است </a:t>
            </a:r>
            <a:r>
              <a:rPr lang="fa-IR" sz="3600" dirty="0" err="1"/>
              <a:t>كه</a:t>
            </a:r>
            <a:r>
              <a:rPr lang="fa-IR" sz="3600" dirty="0"/>
              <a:t> </a:t>
            </a:r>
            <a:r>
              <a:rPr lang="fa-IR" sz="3600" dirty="0" err="1"/>
              <a:t>بيش</a:t>
            </a:r>
            <a:r>
              <a:rPr lang="fa-IR" sz="3600" dirty="0"/>
              <a:t> از همه موجودات از </a:t>
            </a:r>
            <a:r>
              <a:rPr lang="fa-IR" sz="3600" dirty="0" err="1"/>
              <a:t>اين</a:t>
            </a:r>
            <a:r>
              <a:rPr lang="fa-IR" sz="3600" dirty="0"/>
              <a:t> </a:t>
            </a:r>
            <a:r>
              <a:rPr lang="fa-IR" sz="3600" dirty="0" err="1"/>
              <a:t>ويژگيها</a:t>
            </a:r>
            <a:r>
              <a:rPr lang="fa-IR" sz="3600" dirty="0"/>
              <a:t> بهره </a:t>
            </a:r>
            <a:r>
              <a:rPr lang="fa-IR" sz="3600" dirty="0" err="1"/>
              <a:t>مند</a:t>
            </a:r>
            <a:r>
              <a:rPr lang="fa-IR" sz="3600" dirty="0"/>
              <a:t> بوده و به </a:t>
            </a:r>
            <a:r>
              <a:rPr lang="fa-IR" sz="3600" dirty="0" err="1"/>
              <a:t>همين</a:t>
            </a:r>
            <a:r>
              <a:rPr lang="fa-IR" sz="3600" dirty="0"/>
              <a:t> جهت </a:t>
            </a:r>
            <a:r>
              <a:rPr lang="fa-IR" sz="3600" dirty="0" err="1"/>
              <a:t>خليفه</a:t>
            </a:r>
            <a:r>
              <a:rPr lang="fa-IR" sz="3600" dirty="0"/>
              <a:t> خدا در ابر سامانه </a:t>
            </a:r>
            <a:r>
              <a:rPr lang="fa-IR" sz="3600" dirty="0" err="1"/>
              <a:t>هستي</a:t>
            </a:r>
            <a:r>
              <a:rPr lang="fa-IR" sz="3600" dirty="0"/>
              <a:t> </a:t>
            </a:r>
            <a:r>
              <a:rPr lang="fa-IR" sz="3600" dirty="0" err="1"/>
              <a:t>مي</a:t>
            </a:r>
            <a:r>
              <a:rPr lang="fa-IR" sz="3600" dirty="0"/>
              <a:t> باشد. </a:t>
            </a:r>
            <a:endParaRPr lang="en-US" sz="3600" dirty="0" smtClean="0"/>
          </a:p>
          <a:p>
            <a:pPr algn="just"/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47636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1359"/>
            <a:ext cx="6172200" cy="800110"/>
          </a:xfrm>
        </p:spPr>
        <p:txBody>
          <a:bodyPr/>
          <a:lstStyle/>
          <a:p>
            <a:pPr algn="ctr"/>
            <a:r>
              <a:rPr lang="fa-IR" dirty="0" smtClean="0"/>
              <a:t>تهویه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670894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8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6172200" cy="2053590"/>
          </a:xfrm>
        </p:spPr>
        <p:txBody>
          <a:bodyPr/>
          <a:lstStyle/>
          <a:p>
            <a:pPr algn="ctr"/>
            <a:r>
              <a:rPr lang="fa-IR" dirty="0" err="1" smtClean="0"/>
              <a:t>رمپ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04864"/>
            <a:ext cx="633670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8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172200" cy="1160150"/>
          </a:xfrm>
        </p:spPr>
        <p:txBody>
          <a:bodyPr/>
          <a:lstStyle/>
          <a:p>
            <a:pPr algn="ctr"/>
            <a:r>
              <a:rPr lang="fa-IR" dirty="0" smtClean="0"/>
              <a:t>مصرف بهینه انرژی</a:t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08720"/>
            <a:ext cx="502683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8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000" dirty="0" smtClean="0">
                <a:solidFill>
                  <a:schemeClr val="accent1">
                    <a:lumMod val="75000"/>
                  </a:schemeClr>
                </a:solidFill>
              </a:rPr>
              <a:t>باغ ما در طرف سایه ی دانایی بود</a:t>
            </a:r>
            <a:br>
              <a:rPr lang="fa-IR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a-IR" sz="4000" dirty="0" smtClean="0">
                <a:solidFill>
                  <a:schemeClr val="accent1">
                    <a:lumMod val="75000"/>
                  </a:schemeClr>
                </a:solidFill>
              </a:rPr>
              <a:t>باغ ما جای گره خوردن احساس و گیاه</a:t>
            </a:r>
            <a:br>
              <a:rPr lang="fa-IR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a-IR" sz="4000" dirty="0" smtClean="0">
                <a:solidFill>
                  <a:schemeClr val="accent1">
                    <a:lumMod val="75000"/>
                  </a:schemeClr>
                </a:solidFill>
              </a:rPr>
              <a:t>باغ ما نقطه ی برخورد نگاه و قفس و آینه بود</a:t>
            </a:r>
            <a:br>
              <a:rPr lang="fa-IR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a-IR" sz="4000" dirty="0" smtClean="0">
                <a:solidFill>
                  <a:schemeClr val="accent1">
                    <a:lumMod val="75000"/>
                  </a:schemeClr>
                </a:solidFill>
              </a:rPr>
              <a:t>باغ ما </a:t>
            </a:r>
            <a:r>
              <a:rPr lang="fa-IR" sz="4000" dirty="0" err="1" smtClean="0">
                <a:solidFill>
                  <a:schemeClr val="accent1">
                    <a:lumMod val="75000"/>
                  </a:schemeClr>
                </a:solidFill>
              </a:rPr>
              <a:t>شاید،قوسی</a:t>
            </a:r>
            <a:r>
              <a:rPr lang="fa-IR" sz="4000" dirty="0" smtClean="0">
                <a:solidFill>
                  <a:schemeClr val="accent1">
                    <a:lumMod val="75000"/>
                  </a:schemeClr>
                </a:solidFill>
              </a:rPr>
              <a:t> از دایره ی سبز سعادت بود</a:t>
            </a:r>
            <a:endParaRPr lang="fa-I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572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172200" cy="2053590"/>
          </a:xfrm>
        </p:spPr>
        <p:txBody>
          <a:bodyPr/>
          <a:lstStyle/>
          <a:p>
            <a:pPr algn="ctr"/>
            <a:r>
              <a:rPr lang="fa-IR" dirty="0" smtClean="0"/>
              <a:t>نوشین </a:t>
            </a:r>
            <a:r>
              <a:rPr lang="fa-IR" dirty="0" err="1" smtClean="0"/>
              <a:t>سنجری</a:t>
            </a:r>
            <a:r>
              <a:rPr lang="fa-IR" dirty="0" smtClean="0"/>
              <a:t> </a:t>
            </a:r>
            <a:br>
              <a:rPr lang="fa-IR" dirty="0" smtClean="0"/>
            </a:br>
            <a:r>
              <a:rPr lang="fa-IR" dirty="0" smtClean="0"/>
              <a:t>مینو مشهدی</a:t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9915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404664"/>
            <a:ext cx="6172200" cy="1894362"/>
          </a:xfrm>
        </p:spPr>
        <p:txBody>
          <a:bodyPr>
            <a:normAutofit/>
          </a:bodyPr>
          <a:lstStyle/>
          <a:p>
            <a:r>
              <a:rPr lang="fa-IR" sz="4800" dirty="0" smtClean="0">
                <a:solidFill>
                  <a:schemeClr val="accent6">
                    <a:lumMod val="75000"/>
                  </a:schemeClr>
                </a:solidFill>
              </a:rPr>
              <a:t>بگذاریم زمین نفس بکشد...</a:t>
            </a:r>
            <a:endParaRPr lang="fa-IR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/>
              <a:t>مانا باشید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18776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fa-IR" sz="3200" i="1" dirty="0"/>
              <a:t>انسان به عنوان </a:t>
            </a:r>
            <a:r>
              <a:rPr lang="fa-IR" sz="3200" i="1" dirty="0" err="1"/>
              <a:t>اصلی‌ترین</a:t>
            </a:r>
            <a:r>
              <a:rPr lang="fa-IR" sz="3200" i="1" dirty="0"/>
              <a:t> موجود در جهان آفرینش و به سبب دارا بودن </a:t>
            </a:r>
            <a:r>
              <a:rPr lang="fa-IR" sz="3200" i="1" dirty="0" err="1"/>
              <a:t>ویژگی‌های</a:t>
            </a:r>
            <a:r>
              <a:rPr lang="fa-IR" sz="3200" i="1" dirty="0"/>
              <a:t> </a:t>
            </a:r>
            <a:r>
              <a:rPr lang="fa-IR" sz="3200" i="1" dirty="0" err="1"/>
              <a:t>خاصّ</a:t>
            </a:r>
            <a:r>
              <a:rPr lang="fa-IR" sz="3200" i="1" dirty="0"/>
              <a:t> خود، همواره به نوعی محور توجّه اندیشمندان مختلف بود</a:t>
            </a:r>
            <a:endParaRPr lang="fa-I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2465387"/>
            <a:ext cx="6286500" cy="3143250"/>
          </a:xfrm>
        </p:spPr>
      </p:pic>
    </p:spTree>
    <p:extLst>
      <p:ext uri="{BB962C8B-B14F-4D97-AF65-F5344CB8AC3E}">
        <p14:creationId xmlns:p14="http://schemas.microsoft.com/office/powerpoint/2010/main" val="59028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7467600" cy="4873752"/>
          </a:xfrm>
        </p:spPr>
        <p:txBody>
          <a:bodyPr>
            <a:noAutofit/>
          </a:bodyPr>
          <a:lstStyle/>
          <a:p>
            <a:pPr algn="just"/>
            <a:r>
              <a:rPr lang="fa-IR" sz="3200" dirty="0"/>
              <a:t>انسان </a:t>
            </a:r>
            <a:r>
              <a:rPr lang="fa-IR" sz="3200" dirty="0" err="1"/>
              <a:t>يگانه</a:t>
            </a:r>
            <a:r>
              <a:rPr lang="fa-IR" sz="3200" dirty="0"/>
              <a:t> </a:t>
            </a:r>
            <a:r>
              <a:rPr lang="fa-IR" sz="3200" dirty="0" err="1"/>
              <a:t>موجودي</a:t>
            </a:r>
            <a:r>
              <a:rPr lang="fa-IR" sz="3200" dirty="0"/>
              <a:t> است </a:t>
            </a:r>
            <a:r>
              <a:rPr lang="fa-IR" sz="3200" dirty="0" err="1"/>
              <a:t>كه</a:t>
            </a:r>
            <a:r>
              <a:rPr lang="fa-IR" sz="3200" dirty="0"/>
              <a:t> </a:t>
            </a:r>
            <a:r>
              <a:rPr lang="fa-IR" sz="3200" dirty="0" err="1"/>
              <a:t>مي</a:t>
            </a:r>
            <a:r>
              <a:rPr lang="fa-IR" sz="3200" dirty="0"/>
              <a:t> تواند به همه ساخته </a:t>
            </a:r>
            <a:r>
              <a:rPr lang="fa-IR" sz="3200" dirty="0" err="1"/>
              <a:t>هايش</a:t>
            </a:r>
            <a:r>
              <a:rPr lang="fa-IR" sz="3200" dirty="0"/>
              <a:t> و </a:t>
            </a:r>
            <a:r>
              <a:rPr lang="fa-IR" sz="3200" dirty="0" err="1"/>
              <a:t>حتي</a:t>
            </a:r>
            <a:r>
              <a:rPr lang="fa-IR" sz="3200" dirty="0"/>
              <a:t> موجودات </a:t>
            </a:r>
            <a:r>
              <a:rPr lang="fa-IR" sz="3200" dirty="0" err="1"/>
              <a:t>بيجان</a:t>
            </a:r>
            <a:r>
              <a:rPr lang="fa-IR" sz="3200" dirty="0"/>
              <a:t> ، </a:t>
            </a:r>
            <a:r>
              <a:rPr lang="fa-IR" sz="3200" dirty="0" err="1"/>
              <a:t>حيات</a:t>
            </a:r>
            <a:r>
              <a:rPr lang="fa-IR" sz="3200" dirty="0"/>
              <a:t> </a:t>
            </a:r>
            <a:r>
              <a:rPr lang="fa-IR" sz="3200" dirty="0" err="1"/>
              <a:t>بيشتري</a:t>
            </a:r>
            <a:r>
              <a:rPr lang="fa-IR" sz="3200" dirty="0"/>
              <a:t> ببخشد . </a:t>
            </a:r>
            <a:r>
              <a:rPr lang="fa-IR" sz="3200" dirty="0" err="1"/>
              <a:t>انساني</a:t>
            </a:r>
            <a:r>
              <a:rPr lang="fa-IR" sz="3200" dirty="0"/>
              <a:t> </a:t>
            </a:r>
            <a:r>
              <a:rPr lang="fa-IR" sz="3200" dirty="0" err="1"/>
              <a:t>كه</a:t>
            </a:r>
            <a:r>
              <a:rPr lang="fa-IR" sz="3200" dirty="0"/>
              <a:t> </a:t>
            </a:r>
            <a:r>
              <a:rPr lang="fa-IR" sz="3200" dirty="0" err="1"/>
              <a:t>معناي</a:t>
            </a:r>
            <a:r>
              <a:rPr lang="fa-IR" sz="3200" dirty="0"/>
              <a:t> </a:t>
            </a:r>
            <a:r>
              <a:rPr lang="fa-IR" sz="3200" dirty="0" err="1"/>
              <a:t>حيات</a:t>
            </a:r>
            <a:r>
              <a:rPr lang="fa-IR" sz="3200" dirty="0"/>
              <a:t> و </a:t>
            </a:r>
            <a:r>
              <a:rPr lang="fa-IR" sz="3200" dirty="0" err="1"/>
              <a:t>زندگي</a:t>
            </a:r>
            <a:r>
              <a:rPr lang="fa-IR" sz="3200" dirty="0"/>
              <a:t> را </a:t>
            </a:r>
            <a:r>
              <a:rPr lang="fa-IR" sz="3200" dirty="0" err="1"/>
              <a:t>درك</a:t>
            </a:r>
            <a:r>
              <a:rPr lang="fa-IR" sz="3200" dirty="0"/>
              <a:t> </a:t>
            </a:r>
            <a:r>
              <a:rPr lang="fa-IR" sz="3200" dirty="0" err="1"/>
              <a:t>كرده</a:t>
            </a:r>
            <a:r>
              <a:rPr lang="fa-IR" sz="3200" dirty="0"/>
              <a:t> باشد ، به عنوان </a:t>
            </a:r>
            <a:r>
              <a:rPr lang="fa-IR" sz="3200" dirty="0" err="1"/>
              <a:t>خليفه</a:t>
            </a:r>
            <a:r>
              <a:rPr lang="fa-IR" sz="3200" dirty="0"/>
              <a:t> خدا </a:t>
            </a:r>
            <a:r>
              <a:rPr lang="fa-IR" sz="3200" dirty="0" err="1"/>
              <a:t>مي</a:t>
            </a:r>
            <a:r>
              <a:rPr lang="fa-IR" sz="3200" dirty="0"/>
              <a:t> تواند </a:t>
            </a:r>
            <a:r>
              <a:rPr lang="fa-IR" sz="3200" dirty="0" err="1"/>
              <a:t>زندگي</a:t>
            </a:r>
            <a:r>
              <a:rPr lang="fa-IR" sz="3200" dirty="0"/>
              <a:t> </a:t>
            </a:r>
            <a:r>
              <a:rPr lang="fa-IR" sz="3200" dirty="0" err="1"/>
              <a:t>ضعيفي</a:t>
            </a:r>
            <a:r>
              <a:rPr lang="fa-IR" sz="3200" dirty="0"/>
              <a:t> را </a:t>
            </a:r>
            <a:r>
              <a:rPr lang="fa-IR" sz="3200" dirty="0" err="1"/>
              <a:t>كه</a:t>
            </a:r>
            <a:r>
              <a:rPr lang="fa-IR" sz="3200" dirty="0"/>
              <a:t> در </a:t>
            </a:r>
            <a:r>
              <a:rPr lang="fa-IR" sz="3200" dirty="0" err="1"/>
              <a:t>جمادات</a:t>
            </a:r>
            <a:r>
              <a:rPr lang="fa-IR" sz="3200" dirty="0"/>
              <a:t> و </a:t>
            </a:r>
            <a:r>
              <a:rPr lang="fa-IR" sz="3200" dirty="0" err="1"/>
              <a:t>يا</a:t>
            </a:r>
            <a:r>
              <a:rPr lang="fa-IR" sz="3200" dirty="0"/>
              <a:t> </a:t>
            </a:r>
            <a:r>
              <a:rPr lang="fa-IR" sz="3200" dirty="0" err="1"/>
              <a:t>گياهان</a:t>
            </a:r>
            <a:r>
              <a:rPr lang="fa-IR" sz="3200" dirty="0"/>
              <a:t> است ، </a:t>
            </a:r>
            <a:r>
              <a:rPr lang="fa-IR" sz="3200" dirty="0" err="1"/>
              <a:t>آشكارتر</a:t>
            </a:r>
            <a:r>
              <a:rPr lang="fa-IR" sz="3200" dirty="0"/>
              <a:t> </a:t>
            </a:r>
            <a:r>
              <a:rPr lang="fa-IR" sz="3200" dirty="0" err="1"/>
              <a:t>كرده</a:t>
            </a:r>
            <a:r>
              <a:rPr lang="fa-IR" sz="3200" dirty="0"/>
              <a:t> و ارتقاء دهد ، به </a:t>
            </a:r>
            <a:r>
              <a:rPr lang="fa-IR" sz="3200" dirty="0" err="1"/>
              <a:t>صورتي</a:t>
            </a:r>
            <a:r>
              <a:rPr lang="fa-IR" sz="3200" dirty="0"/>
              <a:t> </a:t>
            </a:r>
            <a:r>
              <a:rPr lang="fa-IR" sz="3200" dirty="0" err="1"/>
              <a:t>كه</a:t>
            </a:r>
            <a:r>
              <a:rPr lang="fa-IR" sz="3200" dirty="0"/>
              <a:t> </a:t>
            </a:r>
            <a:r>
              <a:rPr lang="fa-IR" sz="3200" dirty="0" err="1"/>
              <a:t>معماري</a:t>
            </a:r>
            <a:r>
              <a:rPr lang="fa-IR" sz="3200" dirty="0"/>
              <a:t> ، شعر ، </a:t>
            </a:r>
            <a:r>
              <a:rPr lang="fa-IR" sz="3200" dirty="0" err="1"/>
              <a:t>يا</a:t>
            </a:r>
            <a:r>
              <a:rPr lang="fa-IR" sz="3200" dirty="0"/>
              <a:t> هر اثر </a:t>
            </a:r>
            <a:r>
              <a:rPr lang="fa-IR" sz="3200" dirty="0" err="1"/>
              <a:t>هنري</a:t>
            </a:r>
            <a:r>
              <a:rPr lang="fa-IR" sz="3200" dirty="0"/>
              <a:t> </a:t>
            </a:r>
            <a:r>
              <a:rPr lang="fa-IR" sz="3200" dirty="0" err="1"/>
              <a:t>ديگري</a:t>
            </a:r>
            <a:r>
              <a:rPr lang="fa-IR" sz="3200" dirty="0"/>
              <a:t> </a:t>
            </a:r>
            <a:r>
              <a:rPr lang="fa-IR" sz="3200" dirty="0" err="1"/>
              <a:t>كه</a:t>
            </a:r>
            <a:r>
              <a:rPr lang="fa-IR" sz="3200" dirty="0"/>
              <a:t> صدها </a:t>
            </a:r>
            <a:r>
              <a:rPr lang="fa-IR" sz="3200" dirty="0" err="1"/>
              <a:t>يا</a:t>
            </a:r>
            <a:r>
              <a:rPr lang="fa-IR" sz="3200" dirty="0"/>
              <a:t> هزاران سال </a:t>
            </a:r>
            <a:r>
              <a:rPr lang="fa-IR" sz="3200" dirty="0" err="1"/>
              <a:t>پيش</a:t>
            </a:r>
            <a:r>
              <a:rPr lang="fa-IR" sz="3200" dirty="0"/>
              <a:t> </a:t>
            </a:r>
            <a:r>
              <a:rPr lang="fa-IR" sz="3200" dirty="0" err="1"/>
              <a:t>آفريده</a:t>
            </a:r>
            <a:r>
              <a:rPr lang="fa-IR" sz="3200" dirty="0"/>
              <a:t> شده ، </a:t>
            </a:r>
            <a:r>
              <a:rPr lang="fa-IR" sz="3200" dirty="0" err="1"/>
              <a:t>ممكن</a:t>
            </a:r>
            <a:r>
              <a:rPr lang="fa-IR" sz="3200" dirty="0"/>
              <a:t> است هنوز </a:t>
            </a:r>
            <a:r>
              <a:rPr lang="fa-IR" sz="3200" dirty="0" err="1"/>
              <a:t>داراي</a:t>
            </a:r>
            <a:r>
              <a:rPr lang="fa-IR" sz="3200" dirty="0"/>
              <a:t> </a:t>
            </a:r>
            <a:r>
              <a:rPr lang="fa-IR" sz="3200" dirty="0" err="1"/>
              <a:t>حيات</a:t>
            </a:r>
            <a:r>
              <a:rPr lang="fa-IR" sz="3200" dirty="0"/>
              <a:t> باشد و </a:t>
            </a:r>
            <a:r>
              <a:rPr lang="fa-IR" sz="3200" dirty="0" err="1"/>
              <a:t>همچنين</a:t>
            </a:r>
            <a:r>
              <a:rPr lang="fa-IR" sz="3200" dirty="0"/>
              <a:t> قادر باشد به مخاطبان خود ، </a:t>
            </a:r>
            <a:r>
              <a:rPr lang="fa-IR" sz="3200" dirty="0" err="1"/>
              <a:t>حيات</a:t>
            </a:r>
            <a:r>
              <a:rPr lang="fa-IR" sz="3200" dirty="0"/>
              <a:t> ببخشد . </a:t>
            </a:r>
            <a:r>
              <a:rPr lang="fa-IR" sz="3200" dirty="0" err="1"/>
              <a:t>طبيعي</a:t>
            </a:r>
            <a:r>
              <a:rPr lang="fa-IR" sz="3200" dirty="0"/>
              <a:t> است </a:t>
            </a:r>
            <a:r>
              <a:rPr lang="fa-IR" sz="3200" dirty="0" err="1"/>
              <a:t>كه</a:t>
            </a:r>
            <a:r>
              <a:rPr lang="fa-IR" sz="3200" dirty="0"/>
              <a:t> </a:t>
            </a:r>
            <a:r>
              <a:rPr lang="fa-IR" sz="3200" dirty="0" err="1"/>
              <a:t>اين</a:t>
            </a:r>
            <a:r>
              <a:rPr lang="fa-IR" sz="3200" dirty="0"/>
              <a:t> </a:t>
            </a:r>
            <a:r>
              <a:rPr lang="fa-IR" sz="3200" dirty="0" err="1"/>
              <a:t>حيات</a:t>
            </a:r>
            <a:r>
              <a:rPr lang="fa-IR" sz="3200" dirty="0"/>
              <a:t> </a:t>
            </a:r>
            <a:r>
              <a:rPr lang="fa-IR" sz="3200" dirty="0" err="1"/>
              <a:t>مي</a:t>
            </a:r>
            <a:r>
              <a:rPr lang="fa-IR" sz="3200" dirty="0"/>
              <a:t> تواند </a:t>
            </a:r>
            <a:r>
              <a:rPr lang="fa-IR" sz="3200" dirty="0" err="1"/>
              <a:t>تكثير</a:t>
            </a:r>
            <a:r>
              <a:rPr lang="fa-IR" sz="3200" dirty="0"/>
              <a:t> شود و به </a:t>
            </a:r>
            <a:r>
              <a:rPr lang="fa-IR" sz="3200" dirty="0" err="1"/>
              <a:t>ديگران</a:t>
            </a:r>
            <a:r>
              <a:rPr lang="fa-IR" sz="3200" dirty="0"/>
              <a:t> منتقل گردد و </a:t>
            </a:r>
            <a:r>
              <a:rPr lang="fa-IR" sz="3200" dirty="0" err="1"/>
              <a:t>حركت</a:t>
            </a:r>
            <a:r>
              <a:rPr lang="fa-IR" sz="3200" dirty="0"/>
              <a:t> </a:t>
            </a:r>
            <a:r>
              <a:rPr lang="fa-IR" sz="3200" dirty="0" err="1"/>
              <a:t>ايجاد</a:t>
            </a:r>
            <a:r>
              <a:rPr lang="fa-IR" sz="3200" dirty="0"/>
              <a:t> </a:t>
            </a:r>
            <a:r>
              <a:rPr lang="fa-IR" sz="3200" dirty="0" err="1"/>
              <a:t>كند</a:t>
            </a:r>
            <a:r>
              <a:rPr lang="fa-IR" sz="3200" dirty="0"/>
              <a:t> ، </a:t>
            </a:r>
            <a:r>
              <a:rPr lang="fa-IR" sz="3200" dirty="0" err="1"/>
              <a:t>ولي</a:t>
            </a:r>
            <a:r>
              <a:rPr lang="fa-IR" sz="3200" dirty="0"/>
              <a:t> </a:t>
            </a:r>
            <a:r>
              <a:rPr lang="fa-IR" sz="3200" dirty="0" err="1"/>
              <a:t>اين</a:t>
            </a:r>
            <a:r>
              <a:rPr lang="fa-IR" sz="3200" dirty="0"/>
              <a:t> </a:t>
            </a:r>
            <a:r>
              <a:rPr lang="fa-IR" sz="3200" dirty="0" err="1"/>
              <a:t>حركت</a:t>
            </a:r>
            <a:r>
              <a:rPr lang="fa-IR" sz="3200" dirty="0"/>
              <a:t> و </a:t>
            </a:r>
            <a:r>
              <a:rPr lang="fa-IR" sz="3200" dirty="0" err="1"/>
              <a:t>تكثير</a:t>
            </a:r>
            <a:r>
              <a:rPr lang="fa-IR" sz="3200" dirty="0"/>
              <a:t> و... و همه آثار آن </a:t>
            </a:r>
            <a:r>
              <a:rPr lang="fa-IR" sz="3200" dirty="0" err="1"/>
              <a:t>نيز</a:t>
            </a:r>
            <a:r>
              <a:rPr lang="fa-IR" sz="3200" dirty="0"/>
              <a:t> ، مثل خود </a:t>
            </a:r>
            <a:r>
              <a:rPr lang="fa-IR" sz="3200" dirty="0" err="1"/>
              <a:t>حيات</a:t>
            </a:r>
            <a:r>
              <a:rPr lang="fa-IR" sz="3200" dirty="0"/>
              <a:t> آن ، </a:t>
            </a:r>
            <a:r>
              <a:rPr lang="fa-IR" sz="3200" dirty="0" err="1"/>
              <a:t>معنوي</a:t>
            </a:r>
            <a:r>
              <a:rPr lang="fa-IR" sz="3200" dirty="0"/>
              <a:t> و </a:t>
            </a:r>
            <a:r>
              <a:rPr lang="fa-IR" sz="3200" dirty="0" err="1"/>
              <a:t>وجودي</a:t>
            </a:r>
            <a:r>
              <a:rPr lang="fa-IR" sz="3200" dirty="0"/>
              <a:t> است . </a:t>
            </a:r>
          </a:p>
        </p:txBody>
      </p:sp>
    </p:spTree>
    <p:extLst>
      <p:ext uri="{BB962C8B-B14F-4D97-AF65-F5344CB8AC3E}">
        <p14:creationId xmlns:p14="http://schemas.microsoft.com/office/powerpoint/2010/main" val="250378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r="113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fa-IR" sz="3200" dirty="0"/>
              <a:t>مفهوم </a:t>
            </a:r>
            <a:r>
              <a:rPr lang="fa-IR" sz="3200" dirty="0" err="1"/>
              <a:t>انسانيت</a:t>
            </a:r>
            <a:r>
              <a:rPr lang="fa-IR" sz="3200" dirty="0"/>
              <a:t>، </a:t>
            </a:r>
            <a:r>
              <a:rPr lang="fa-IR" sz="3200" dirty="0" err="1"/>
              <a:t>مفهومي</a:t>
            </a:r>
            <a:r>
              <a:rPr lang="fa-IR" sz="3200" dirty="0"/>
              <a:t> </a:t>
            </a:r>
            <a:r>
              <a:rPr lang="fa-IR" sz="3200" dirty="0" err="1"/>
              <a:t>سيال</a:t>
            </a:r>
            <a:r>
              <a:rPr lang="fa-IR" sz="3200" dirty="0"/>
              <a:t> </a:t>
            </a:r>
            <a:r>
              <a:rPr lang="fa-IR" sz="3200" dirty="0" err="1"/>
              <a:t>وشناور</a:t>
            </a:r>
            <a:r>
              <a:rPr lang="fa-IR" sz="3200" dirty="0"/>
              <a:t> است </a:t>
            </a:r>
            <a:r>
              <a:rPr lang="fa-IR" sz="3200" dirty="0" err="1"/>
              <a:t>كه</a:t>
            </a:r>
            <a:r>
              <a:rPr lang="fa-IR" sz="3200" dirty="0"/>
              <a:t> در </a:t>
            </a:r>
            <a:r>
              <a:rPr lang="fa-IR" sz="3200" dirty="0" err="1"/>
              <a:t>يك</a:t>
            </a:r>
            <a:r>
              <a:rPr lang="fa-IR" sz="3200" dirty="0"/>
              <a:t> </a:t>
            </a:r>
            <a:r>
              <a:rPr lang="fa-IR" sz="3200" dirty="0" err="1"/>
              <a:t>تكامل</a:t>
            </a:r>
            <a:r>
              <a:rPr lang="fa-IR" sz="3200" dirty="0"/>
              <a:t> </a:t>
            </a:r>
            <a:r>
              <a:rPr lang="fa-IR" sz="3200" dirty="0" err="1"/>
              <a:t>تاريخي</a:t>
            </a:r>
            <a:r>
              <a:rPr lang="fa-IR" sz="3200" dirty="0"/>
              <a:t> رشد </a:t>
            </a:r>
            <a:r>
              <a:rPr lang="fa-IR" sz="3200" dirty="0" err="1"/>
              <a:t>مي</a:t>
            </a:r>
            <a:r>
              <a:rPr lang="fa-IR" sz="3200" dirty="0"/>
              <a:t> </a:t>
            </a:r>
            <a:r>
              <a:rPr lang="fa-IR" sz="3200" dirty="0" err="1"/>
              <a:t>كند</a:t>
            </a:r>
            <a:r>
              <a:rPr lang="fa-I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761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fa-IR" sz="2800" dirty="0"/>
              <a:t>شناخت و </a:t>
            </a:r>
            <a:r>
              <a:rPr lang="fa-IR" sz="2800" dirty="0" err="1"/>
              <a:t>خلاقيت</a:t>
            </a:r>
            <a:r>
              <a:rPr lang="fa-IR" sz="2800" dirty="0"/>
              <a:t> دو فعل مهم </a:t>
            </a:r>
            <a:r>
              <a:rPr lang="fa-IR" sz="2800" dirty="0" err="1"/>
              <a:t>آدمي</a:t>
            </a:r>
            <a:r>
              <a:rPr lang="fa-IR" sz="2800" dirty="0"/>
              <a:t> است </a:t>
            </a:r>
            <a:r>
              <a:rPr lang="fa-IR" sz="2800" dirty="0" err="1"/>
              <a:t>كه</a:t>
            </a:r>
            <a:r>
              <a:rPr lang="fa-IR" sz="2800" dirty="0"/>
              <a:t> با </a:t>
            </a:r>
            <a:r>
              <a:rPr lang="fa-IR" sz="2800" dirty="0" err="1"/>
              <a:t>اولي</a:t>
            </a:r>
            <a:r>
              <a:rPr lang="fa-IR" sz="2800" dirty="0"/>
              <a:t> </a:t>
            </a:r>
            <a:r>
              <a:rPr lang="fa-IR" sz="2800" dirty="0" err="1"/>
              <a:t>ادراك</a:t>
            </a:r>
            <a:r>
              <a:rPr lang="fa-IR" sz="2800" dirty="0"/>
              <a:t> و با </a:t>
            </a:r>
            <a:r>
              <a:rPr lang="fa-IR" sz="2800" dirty="0" err="1"/>
              <a:t>دومي</a:t>
            </a:r>
            <a:r>
              <a:rPr lang="fa-IR" sz="2800" dirty="0"/>
              <a:t> </a:t>
            </a:r>
            <a:r>
              <a:rPr lang="fa-IR" sz="2800" dirty="0" err="1"/>
              <a:t>ايجاد</a:t>
            </a:r>
            <a:r>
              <a:rPr lang="fa-IR" sz="2800" dirty="0"/>
              <a:t> </a:t>
            </a:r>
            <a:r>
              <a:rPr lang="fa-IR" sz="2800" dirty="0" err="1"/>
              <a:t>مي</a:t>
            </a:r>
            <a:r>
              <a:rPr lang="fa-IR" sz="2800" dirty="0"/>
              <a:t> </a:t>
            </a:r>
            <a:r>
              <a:rPr lang="fa-IR" sz="2800" dirty="0" err="1"/>
              <a:t>كند</a:t>
            </a:r>
            <a:r>
              <a:rPr lang="fa-IR" sz="2800" dirty="0"/>
              <a:t>. به نظر </a:t>
            </a:r>
            <a:r>
              <a:rPr lang="fa-IR" sz="2800" dirty="0" err="1"/>
              <a:t>مي</a:t>
            </a:r>
            <a:r>
              <a:rPr lang="fa-IR" sz="2800" dirty="0"/>
              <a:t> رسد </a:t>
            </a:r>
            <a:r>
              <a:rPr lang="fa-IR" sz="2800" dirty="0" err="1"/>
              <a:t>ريشه</a:t>
            </a:r>
            <a:r>
              <a:rPr lang="fa-IR" sz="2800" dirty="0"/>
              <a:t> همه تفاوت ها و تعارض </a:t>
            </a:r>
            <a:r>
              <a:rPr lang="fa-IR" sz="2800" dirty="0" err="1"/>
              <a:t>هاي</a:t>
            </a:r>
            <a:r>
              <a:rPr lang="fa-IR" sz="2800" dirty="0"/>
              <a:t> </a:t>
            </a:r>
            <a:r>
              <a:rPr lang="fa-IR" sz="2800" dirty="0" err="1"/>
              <a:t>ايجاد</a:t>
            </a:r>
            <a:r>
              <a:rPr lang="fa-IR" sz="2800" dirty="0"/>
              <a:t> شده در </a:t>
            </a:r>
            <a:r>
              <a:rPr lang="fa-IR" sz="2800" dirty="0" err="1"/>
              <a:t>شرايط</a:t>
            </a:r>
            <a:r>
              <a:rPr lang="fa-IR" sz="2800" dirty="0"/>
              <a:t> </a:t>
            </a:r>
            <a:r>
              <a:rPr lang="fa-IR" sz="2800" dirty="0" err="1"/>
              <a:t>كنوني</a:t>
            </a:r>
            <a:r>
              <a:rPr lang="fa-IR" sz="2800" dirty="0"/>
              <a:t> هنر و </a:t>
            </a:r>
            <a:r>
              <a:rPr lang="fa-IR" sz="2800" dirty="0" err="1"/>
              <a:t>معماري</a:t>
            </a:r>
            <a:r>
              <a:rPr lang="fa-IR" sz="2800" dirty="0"/>
              <a:t> </a:t>
            </a:r>
            <a:r>
              <a:rPr lang="fa-IR" sz="2800" dirty="0" err="1"/>
              <a:t>ريشه</a:t>
            </a:r>
            <a:r>
              <a:rPr lang="fa-IR" sz="2800" dirty="0"/>
              <a:t> در </a:t>
            </a:r>
            <a:r>
              <a:rPr lang="fa-IR" sz="2800" dirty="0" err="1"/>
              <a:t>همين</a:t>
            </a:r>
            <a:r>
              <a:rPr lang="fa-IR" sz="2800" dirty="0"/>
              <a:t> مباحث دارد.</a:t>
            </a:r>
            <a:br>
              <a:rPr lang="fa-IR" sz="2800" dirty="0"/>
            </a:br>
            <a:endParaRPr lang="fa-IR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3657600" cy="252028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640584"/>
            <a:ext cx="3657600" cy="2491232"/>
          </a:xfrm>
        </p:spPr>
      </p:pic>
    </p:spTree>
    <p:extLst>
      <p:ext uri="{BB962C8B-B14F-4D97-AF65-F5344CB8AC3E}">
        <p14:creationId xmlns:p14="http://schemas.microsoft.com/office/powerpoint/2010/main" val="39388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400" dirty="0">
                <a:solidFill>
                  <a:srgbClr val="FFFF00"/>
                </a:solidFill>
              </a:rPr>
              <a:t>روشنی را </a:t>
            </a:r>
            <a:r>
              <a:rPr lang="fa-IR" sz="4400" dirty="0" err="1">
                <a:solidFill>
                  <a:srgbClr val="FFFF00"/>
                </a:solidFill>
              </a:rPr>
              <a:t>بچشیم</a:t>
            </a:r>
            <a:r>
              <a:rPr lang="fa-IR" sz="4400" b="0" dirty="0"/>
              <a:t/>
            </a:r>
            <a:br>
              <a:rPr lang="fa-IR" sz="4400" b="0" dirty="0"/>
            </a:br>
            <a:r>
              <a:rPr lang="fa-IR" sz="4400" dirty="0">
                <a:solidFill>
                  <a:schemeClr val="bg1"/>
                </a:solidFill>
              </a:rPr>
              <a:t>شب یک دهکده را وزن کنیم</a:t>
            </a:r>
            <a:r>
              <a:rPr lang="fa-IR" sz="4400" dirty="0"/>
              <a:t>، </a:t>
            </a:r>
            <a:r>
              <a:rPr lang="fa-IR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خواب یک آهو را</a:t>
            </a:r>
            <a:r>
              <a:rPr lang="fa-IR" sz="4400" b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fa-IR" sz="4400" b="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fa-IR" sz="4400" dirty="0">
                <a:solidFill>
                  <a:srgbClr val="990033"/>
                </a:solidFill>
              </a:rPr>
              <a:t>گرمی لانه لک </a:t>
            </a:r>
            <a:r>
              <a:rPr lang="fa-IR" sz="4400" dirty="0" err="1">
                <a:solidFill>
                  <a:srgbClr val="990033"/>
                </a:solidFill>
              </a:rPr>
              <a:t>لک</a:t>
            </a:r>
            <a:r>
              <a:rPr lang="fa-IR" sz="4400" dirty="0">
                <a:solidFill>
                  <a:srgbClr val="990033"/>
                </a:solidFill>
              </a:rPr>
              <a:t> را ادراک کنیم</a:t>
            </a:r>
            <a:r>
              <a:rPr lang="fa-IR" sz="4400" b="0" dirty="0"/>
              <a:t/>
            </a:r>
            <a:br>
              <a:rPr lang="fa-IR" sz="4400" b="0" dirty="0"/>
            </a:br>
            <a:r>
              <a:rPr lang="fa-IR" sz="4400" dirty="0">
                <a:solidFill>
                  <a:schemeClr val="accent1">
                    <a:lumMod val="75000"/>
                  </a:schemeClr>
                </a:solidFill>
              </a:rPr>
              <a:t>روی قانون چمن پا نگذاریم</a:t>
            </a:r>
            <a:r>
              <a:rPr lang="fa-IR" sz="4400" b="0" dirty="0"/>
              <a:t/>
            </a:r>
            <a:br>
              <a:rPr lang="fa-IR" sz="4400" b="0" dirty="0"/>
            </a:br>
            <a:r>
              <a:rPr lang="fa-IR" sz="4400" b="0" dirty="0" smtClean="0"/>
              <a:t>...</a:t>
            </a:r>
            <a:endParaRPr lang="fa-IR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524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365</TotalTime>
  <Words>1194</Words>
  <Application>Microsoft Office PowerPoint</Application>
  <PresentationFormat>On-screen Show (4:3)</PresentationFormat>
  <Paragraphs>78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Oriel</vt:lpstr>
      <vt:lpstr>PowerPoint Presentation</vt:lpstr>
      <vt:lpstr>PowerPoint Presentation</vt:lpstr>
      <vt:lpstr>PowerPoint Presentation</vt:lpstr>
      <vt:lpstr>PowerPoint Presentation</vt:lpstr>
      <vt:lpstr>انسان به عنوان اصلی‌ترین موجود در جهان آفرینش و به سبب دارا بودن ویژگی‌های خاصّ خود، همواره به نوعی محور توجّه اندیشمندان مختلف بود</vt:lpstr>
      <vt:lpstr>PowerPoint Presentation</vt:lpstr>
      <vt:lpstr>PowerPoint Presentation</vt:lpstr>
      <vt:lpstr>شناخت و خلاقيت دو فعل مهم آدمي است كه با اولي ادراك و با دومي ايجاد مي كند. به نظر مي رسد ريشه همه تفاوت ها و تعارض هاي ايجاد شده در شرايط كنوني هنر و معماري ريشه در همين مباحث دارد. </vt:lpstr>
      <vt:lpstr>روشنی را بچشیم شب یک دهکده را وزن کنیم، خواب یک آهو را گرمی لانه لک لک را ادراک کنیم روی قانون چمن پا نگذاریم ...</vt:lpstr>
      <vt:lpstr>PowerPoint Presentation</vt:lpstr>
      <vt:lpstr>PowerPoint Presentation</vt:lpstr>
      <vt:lpstr>قرآن بارها و بارها انسان را به سير آفاقي(یعنی تفکر در لطایف وجود آدمی و مشاهدة دقایق هستی) و مظاهر فراواني از طبيعت دعوت کرده وتوصيف و زيبايي آن را برشمرده و ارتباط متقابل آن را با خدا و انسان نشان داده است كه به اجمال و اشاره مروري بر آنها خواهيم داشت: </vt:lpstr>
      <vt:lpstr>PowerPoint Presentation</vt:lpstr>
      <vt:lpstr>PowerPoint Presentation</vt:lpstr>
      <vt:lpstr>PowerPoint Presentation</vt:lpstr>
      <vt:lpstr>تو همچو وادی خشکی و ما چو بارانی تو همچو شهر خرابی و ما چو معماری بیا و فکرت من کن که فکرتت دادم چو لعل می‌خری از کان من بخر باری </vt:lpstr>
      <vt:lpstr>معماری، هنر و فن طراحی و ساختن بناها، فضاهای شهری و دیگر فضاهای درونی و بیرونی برای پاسخ هم‌آهنگ به نیازهای کارکردی و زیباشناسانه است.</vt:lpstr>
      <vt:lpstr>PowerPoint Presentation</vt:lpstr>
      <vt:lpstr>PowerPoint Presentation</vt:lpstr>
      <vt:lpstr>PowerPoint Presentation</vt:lpstr>
      <vt:lpstr>رابطه انسان طبیعت معماری</vt:lpstr>
      <vt:lpstr>PowerPoint Presentation</vt:lpstr>
      <vt:lpstr>PowerPoint Presentation</vt:lpstr>
      <vt:lpstr>PowerPoint Presentation</vt:lpstr>
      <vt:lpstr>PowerPoint Presentation</vt:lpstr>
      <vt:lpstr>من نمی دانم که چرا می گویند: اسب حیوان نجیبی است، کبوتر زیباست. و چرا در قفس هیچ کسی کرکس نیست. گل شبدر چه کم از لاله قرمز دارد چشم ها را باید شست، جور دیگر باید دید … کار ما نیست شناسایی راز گل سرخ کار ما شاید این است که در افسون گل سرخ شناور باشیم … کار ما شاید این است که میان گل نیلوفر و قرن پی آواز حقیقت بدویم.</vt:lpstr>
      <vt:lpstr>معماری ارگانیک Organic architecture معماری اندام‌وار یا بیومورفیسم یک فلسفه در معماری است که به ترویج هماهنگی بین عادت‌های انسانی و طبیعت می‌پردازد. این اتفاق به صورتی شکل می‌گیرد که طراحی چنان هماهنگی و ارتباطی با محیط خود داشته‌باشد که ساختمان، مبلمان و محیط بخشی از یک ترکیب متحد و مرتبط باشد</vt:lpstr>
      <vt:lpstr>تفاوت طراحی ارگانیک و طراحی بیونیک در این است که در سبک ارگانیک بیشتر از فرم و رنگ عناصر موجود در طبیعت استفاده می‌شود ولی در طراحی بیونیک از سیستم و عملکرد عناصر طبیعی بیشتر در ایده‌های اولیه و ساختارها استفاده می‌شود به عنوان مثال طرح تار عنکبوت برای ساخت یک سازه مستحکم استفاده می‌شود</vt:lpstr>
      <vt:lpstr>نمونه هایی در رابطه با انسجام معنایی و اجرایی انسان و طبیعت و معماری </vt:lpstr>
      <vt:lpstr>PowerPoint Presentation</vt:lpstr>
      <vt:lpstr>PowerPoint Presentation</vt:lpstr>
      <vt:lpstr>گنبد رایشتاگ برلین</vt:lpstr>
      <vt:lpstr>معماری اکوتک اکولوژی+تکنولوژی </vt:lpstr>
      <vt:lpstr>آلمان یک دولت باز و آزاد و مردمی</vt:lpstr>
      <vt:lpstr>این گنبد از چند نظر دارای اهمیت است</vt:lpstr>
      <vt:lpstr>               نورپردازی طبیعی</vt:lpstr>
      <vt:lpstr>آینه های متحرک هوشمند</vt:lpstr>
      <vt:lpstr>لوور</vt:lpstr>
      <vt:lpstr>نور در شب</vt:lpstr>
      <vt:lpstr>تهویه</vt:lpstr>
      <vt:lpstr>رمپ </vt:lpstr>
      <vt:lpstr>مصرف بهینه انرژی </vt:lpstr>
      <vt:lpstr>باغ ما در طرف سایه ی دانایی بود باغ ما جای گره خوردن احساس و گیاه باغ ما نقطه ی برخورد نگاه و قفس و آینه بود باغ ما شاید،قوسی از دایره ی سبز سعادت بود</vt:lpstr>
      <vt:lpstr>نوشین سنجری  مینو مشهدی </vt:lpstr>
      <vt:lpstr>بگذاریم زمین نفس بکشد...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gd</dc:creator>
  <cp:lastModifiedBy>gd</cp:lastModifiedBy>
  <cp:revision>30</cp:revision>
  <dcterms:created xsi:type="dcterms:W3CDTF">2015-10-02T10:08:05Z</dcterms:created>
  <dcterms:modified xsi:type="dcterms:W3CDTF">2015-10-09T10:46:23Z</dcterms:modified>
</cp:coreProperties>
</file>