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7"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57" d="100"/>
          <a:sy n="57" d="100"/>
        </p:scale>
        <p:origin x="1238" y="48"/>
      </p:cViewPr>
      <p:guideLst/>
    </p:cSldViewPr>
  </p:slideViewPr>
  <p:notesTextViewPr>
    <p:cViewPr>
      <p:scale>
        <a:sx n="1" d="1"/>
        <a:sy n="1" d="1"/>
      </p:scale>
      <p:origin x="0" y="0"/>
    </p:cViewPr>
  </p:notesTextViewPr>
  <p:sorterViewPr>
    <p:cViewPr>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3F466ADF-4A64-4EC7-9FCD-8C7432B53EB1}" type="datetimeFigureOut">
              <a:rPr lang="fa-IR" smtClean="0"/>
              <a:t>22/07/1441</a:t>
            </a:fld>
            <a:endParaRPr lang="fa-IR"/>
          </a:p>
        </p:txBody>
      </p:sp>
      <p:sp>
        <p:nvSpPr>
          <p:cNvPr id="5" name="Footer Placeholder 4"/>
          <p:cNvSpPr>
            <a:spLocks noGrp="1"/>
          </p:cNvSpPr>
          <p:nvPr>
            <p:ph type="ftr" sz="quarter" idx="11"/>
          </p:nvPr>
        </p:nvSpPr>
        <p:spPr>
          <a:xfrm>
            <a:off x="914400" y="4323846"/>
            <a:ext cx="4880610" cy="365125"/>
          </a:xfrm>
        </p:spPr>
        <p:txBody>
          <a:bodyPr/>
          <a:lstStyle/>
          <a:p>
            <a:endParaRPr lang="fa-IR"/>
          </a:p>
        </p:txBody>
      </p:sp>
      <p:sp>
        <p:nvSpPr>
          <p:cNvPr id="6" name="Slide Number Placeholder 5"/>
          <p:cNvSpPr>
            <a:spLocks noGrp="1"/>
          </p:cNvSpPr>
          <p:nvPr>
            <p:ph type="sldNum" sz="quarter" idx="12"/>
          </p:nvPr>
        </p:nvSpPr>
        <p:spPr>
          <a:xfrm>
            <a:off x="6057900" y="1430867"/>
            <a:ext cx="2171700" cy="365125"/>
          </a:xfrm>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3853698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338581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a:xfrm>
            <a:off x="594360" y="381001"/>
            <a:ext cx="4830656" cy="365125"/>
          </a:xfrm>
        </p:spPr>
        <p:txBody>
          <a:bodyPr/>
          <a:lstStyle/>
          <a:p>
            <a:endParaRPr lang="fa-IR"/>
          </a:p>
        </p:txBody>
      </p:sp>
      <p:sp>
        <p:nvSpPr>
          <p:cNvPr id="7" name="Slide Number Placeholder 6"/>
          <p:cNvSpPr>
            <a:spLocks noGrp="1"/>
          </p:cNvSpPr>
          <p:nvPr>
            <p:ph type="sldNum" sz="quarter" idx="12"/>
          </p:nvPr>
        </p:nvSpPr>
        <p:spPr>
          <a:xfrm>
            <a:off x="7882466" y="381001"/>
            <a:ext cx="667174" cy="365125"/>
          </a:xfrm>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802839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a:xfrm>
            <a:off x="594360" y="379438"/>
            <a:ext cx="4830656" cy="365125"/>
          </a:xfrm>
        </p:spPr>
        <p:txBody>
          <a:bodyPr/>
          <a:lstStyle/>
          <a:p>
            <a:endParaRPr lang="fa-IR"/>
          </a:p>
        </p:txBody>
      </p:sp>
      <p:sp>
        <p:nvSpPr>
          <p:cNvPr id="7" name="Slide Number Placeholder 6"/>
          <p:cNvSpPr>
            <a:spLocks noGrp="1"/>
          </p:cNvSpPr>
          <p:nvPr>
            <p:ph type="sldNum" sz="quarter" idx="12"/>
          </p:nvPr>
        </p:nvSpPr>
        <p:spPr>
          <a:xfrm>
            <a:off x="7882466" y="381001"/>
            <a:ext cx="667174" cy="365125"/>
          </a:xfrm>
        </p:spPr>
        <p:txBody>
          <a:bodyPr/>
          <a:lstStyle/>
          <a:p>
            <a:fld id="{BCDBA9D9-11FC-4552-A600-08F26CD58546}" type="slidenum">
              <a:rPr lang="fa-IR" smtClean="0"/>
              <a:t>‹#›</a:t>
            </a:fld>
            <a:endParaRPr lang="fa-I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9976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a:xfrm>
            <a:off x="594360" y="378884"/>
            <a:ext cx="4830656" cy="365125"/>
          </a:xfrm>
        </p:spPr>
        <p:txBody>
          <a:bodyPr/>
          <a:lstStyle/>
          <a:p>
            <a:endParaRPr lang="fa-IR"/>
          </a:p>
        </p:txBody>
      </p:sp>
      <p:sp>
        <p:nvSpPr>
          <p:cNvPr id="7" name="Slide Number Placeholder 6"/>
          <p:cNvSpPr>
            <a:spLocks noGrp="1"/>
          </p:cNvSpPr>
          <p:nvPr>
            <p:ph type="sldNum" sz="quarter" idx="12"/>
          </p:nvPr>
        </p:nvSpPr>
        <p:spPr>
          <a:xfrm>
            <a:off x="7882466" y="381001"/>
            <a:ext cx="667174" cy="365125"/>
          </a:xfrm>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145553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F466ADF-4A64-4EC7-9FCD-8C7432B53EB1}" type="datetimeFigureOut">
              <a:rPr lang="fa-IR" smtClean="0"/>
              <a:t>22/07/1441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534024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F466ADF-4A64-4EC7-9FCD-8C7432B53EB1}" type="datetimeFigureOut">
              <a:rPr lang="fa-IR" smtClean="0"/>
              <a:t>22/07/1441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360013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466ADF-4A64-4EC7-9FCD-8C7432B53EB1}" type="datetimeFigureOut">
              <a:rPr lang="fa-IR" smtClean="0"/>
              <a:t>22/07/1441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223743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3F466ADF-4A64-4EC7-9FCD-8C7432B53EB1}" type="datetimeFigureOut">
              <a:rPr lang="fa-IR" smtClean="0"/>
              <a:t>22/07/1441</a:t>
            </a:fld>
            <a:endParaRPr lang="fa-IR"/>
          </a:p>
        </p:txBody>
      </p:sp>
      <p:sp>
        <p:nvSpPr>
          <p:cNvPr id="5" name="Footer Placeholder 4"/>
          <p:cNvSpPr>
            <a:spLocks noGrp="1"/>
          </p:cNvSpPr>
          <p:nvPr>
            <p:ph type="ftr" sz="quarter" idx="11"/>
          </p:nvPr>
        </p:nvSpPr>
        <p:spPr>
          <a:xfrm>
            <a:off x="594360" y="381001"/>
            <a:ext cx="4830656" cy="365125"/>
          </a:xfrm>
        </p:spPr>
        <p:txBody>
          <a:bodyPr/>
          <a:lstStyle/>
          <a:p>
            <a:endParaRPr lang="fa-IR"/>
          </a:p>
        </p:txBody>
      </p:sp>
      <p:sp>
        <p:nvSpPr>
          <p:cNvPr id="6" name="Slide Number Placeholder 5"/>
          <p:cNvSpPr>
            <a:spLocks noGrp="1"/>
          </p:cNvSpPr>
          <p:nvPr>
            <p:ph type="sldNum" sz="quarter" idx="12"/>
          </p:nvPr>
        </p:nvSpPr>
        <p:spPr>
          <a:xfrm>
            <a:off x="7882466" y="381001"/>
            <a:ext cx="667174" cy="365125"/>
          </a:xfrm>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247182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466ADF-4A64-4EC7-9FCD-8C7432B53EB1}" type="datetimeFigureOut">
              <a:rPr lang="fa-IR" smtClean="0"/>
              <a:t>22/07/1441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254039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3F466ADF-4A64-4EC7-9FCD-8C7432B53EB1}" type="datetimeFigureOut">
              <a:rPr lang="fa-IR" smtClean="0"/>
              <a:t>22/07/1441</a:t>
            </a:fld>
            <a:endParaRPr lang="fa-IR"/>
          </a:p>
        </p:txBody>
      </p:sp>
      <p:sp>
        <p:nvSpPr>
          <p:cNvPr id="5" name="Footer Placeholder 4"/>
          <p:cNvSpPr>
            <a:spLocks noGrp="1"/>
          </p:cNvSpPr>
          <p:nvPr>
            <p:ph type="ftr" sz="quarter" idx="11"/>
          </p:nvPr>
        </p:nvSpPr>
        <p:spPr>
          <a:xfrm>
            <a:off x="594360" y="381001"/>
            <a:ext cx="4830656" cy="365125"/>
          </a:xfrm>
        </p:spPr>
        <p:txBody>
          <a:bodyPr/>
          <a:lstStyle/>
          <a:p>
            <a:endParaRPr lang="fa-IR"/>
          </a:p>
        </p:txBody>
      </p:sp>
      <p:sp>
        <p:nvSpPr>
          <p:cNvPr id="6" name="Slide Number Placeholder 5"/>
          <p:cNvSpPr>
            <a:spLocks noGrp="1"/>
          </p:cNvSpPr>
          <p:nvPr>
            <p:ph type="sldNum" sz="quarter" idx="12"/>
          </p:nvPr>
        </p:nvSpPr>
        <p:spPr>
          <a:xfrm>
            <a:off x="7882466" y="381001"/>
            <a:ext cx="667173" cy="365125"/>
          </a:xfrm>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1369085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317104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466ADF-4A64-4EC7-9FCD-8C7432B53EB1}" type="datetimeFigureOut">
              <a:rPr lang="fa-IR" smtClean="0"/>
              <a:t>22/07/1441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69437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466ADF-4A64-4EC7-9FCD-8C7432B53EB1}" type="datetimeFigureOut">
              <a:rPr lang="fa-IR" smtClean="0"/>
              <a:t>22/07/1441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214443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66ADF-4A64-4EC7-9FCD-8C7432B53EB1}" type="datetimeFigureOut">
              <a:rPr lang="fa-IR" smtClean="0"/>
              <a:t>22/07/1441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234810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188786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66ADF-4A64-4EC7-9FCD-8C7432B53EB1}" type="datetimeFigureOut">
              <a:rPr lang="fa-IR" smtClean="0"/>
              <a:t>22/07/1441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CDBA9D9-11FC-4552-A600-08F26CD58546}" type="slidenum">
              <a:rPr lang="fa-IR" smtClean="0"/>
              <a:t>‹#›</a:t>
            </a:fld>
            <a:endParaRPr lang="fa-IR"/>
          </a:p>
        </p:txBody>
      </p:sp>
    </p:spTree>
    <p:extLst>
      <p:ext uri="{BB962C8B-B14F-4D97-AF65-F5344CB8AC3E}">
        <p14:creationId xmlns:p14="http://schemas.microsoft.com/office/powerpoint/2010/main" val="43403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466ADF-4A64-4EC7-9FCD-8C7432B53EB1}" type="datetimeFigureOut">
              <a:rPr lang="fa-IR" smtClean="0"/>
              <a:t>22/07/1441</a:t>
            </a:fld>
            <a:endParaRPr lang="fa-I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CDBA9D9-11FC-4552-A600-08F26CD58546}" type="slidenum">
              <a:rPr lang="fa-IR" smtClean="0"/>
              <a:t>‹#›</a:t>
            </a:fld>
            <a:endParaRPr lang="fa-IR"/>
          </a:p>
        </p:txBody>
      </p:sp>
    </p:spTree>
    <p:extLst>
      <p:ext uri="{BB962C8B-B14F-4D97-AF65-F5344CB8AC3E}">
        <p14:creationId xmlns:p14="http://schemas.microsoft.com/office/powerpoint/2010/main" val="211373521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fa.wikipedia.org/wiki/%D9%BE%D8%B1%D9%88%D9%86%D8%AF%D9%87:Santelia01.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urb.persianblog.i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254" y="244698"/>
            <a:ext cx="6078828" cy="1065605"/>
          </a:xfrm>
        </p:spPr>
        <p:txBody>
          <a:bodyPr/>
          <a:lstStyle/>
          <a:p>
            <a:r>
              <a:rPr lang="fa-IR" dirty="0" smtClean="0"/>
              <a:t>بسم الله الرحمن الرحیم</a:t>
            </a:r>
            <a:endParaRPr lang="fa-IR" dirty="0"/>
          </a:p>
        </p:txBody>
      </p:sp>
      <p:sp>
        <p:nvSpPr>
          <p:cNvPr id="3" name="Subtitle 2"/>
          <p:cNvSpPr>
            <a:spLocks noGrp="1"/>
          </p:cNvSpPr>
          <p:nvPr>
            <p:ph type="subTitle" idx="1"/>
          </p:nvPr>
        </p:nvSpPr>
        <p:spPr>
          <a:xfrm>
            <a:off x="914400" y="1532586"/>
            <a:ext cx="7315200" cy="4649273"/>
          </a:xfrm>
        </p:spPr>
        <p:txBody>
          <a:bodyPr>
            <a:normAutofit/>
          </a:bodyPr>
          <a:lstStyle/>
          <a:p>
            <a:r>
              <a:rPr lang="fa-IR" sz="3200" dirty="0"/>
              <a:t>موضوع :   </a:t>
            </a:r>
          </a:p>
          <a:p>
            <a:r>
              <a:rPr lang="fa-IR" sz="3200" dirty="0" smtClean="0"/>
              <a:t>فوتوریسم</a:t>
            </a:r>
            <a:r>
              <a:rPr lang="en-US" sz="3200" dirty="0" err="1" smtClean="0">
                <a:cs typeface="B Homa" pitchFamily="2" charset="-78"/>
              </a:rPr>
              <a:t>futuresme</a:t>
            </a:r>
            <a:r>
              <a:rPr lang="en-US" sz="3200" dirty="0" smtClean="0">
                <a:cs typeface="B Homa" pitchFamily="2" charset="-78"/>
              </a:rPr>
              <a:t> </a:t>
            </a:r>
            <a:endParaRPr lang="fa-IR" sz="3200" dirty="0"/>
          </a:p>
          <a:p>
            <a:r>
              <a:rPr lang="fa-IR" sz="3200" dirty="0"/>
              <a:t> </a:t>
            </a:r>
          </a:p>
          <a:p>
            <a:r>
              <a:rPr lang="fa-IR" sz="3200" dirty="0"/>
              <a:t>استاد راهنما: </a:t>
            </a:r>
          </a:p>
          <a:p>
            <a:r>
              <a:rPr lang="fa-IR" sz="3200" dirty="0"/>
              <a:t>مهندس کلبعلی</a:t>
            </a:r>
          </a:p>
          <a:p>
            <a:endParaRPr lang="fa-IR" sz="3200" dirty="0"/>
          </a:p>
          <a:p>
            <a:r>
              <a:rPr lang="fa-IR" sz="3200" dirty="0"/>
              <a:t>دانشجو:</a:t>
            </a:r>
          </a:p>
          <a:p>
            <a:r>
              <a:rPr lang="fa-IR" sz="3200" dirty="0"/>
              <a:t>فاطمه هذیلی</a:t>
            </a:r>
          </a:p>
          <a:p>
            <a:endParaRPr lang="fa-IR" dirty="0"/>
          </a:p>
        </p:txBody>
      </p:sp>
    </p:spTree>
    <p:extLst>
      <p:ext uri="{BB962C8B-B14F-4D97-AF65-F5344CB8AC3E}">
        <p14:creationId xmlns:p14="http://schemas.microsoft.com/office/powerpoint/2010/main" val="274980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kmtspace.com/duch6a.jpg"/>
          <p:cNvPicPr>
            <a:picLocks noGrp="1"/>
          </p:cNvPicPr>
          <p:nvPr>
            <p:ph idx="1"/>
          </p:nvPr>
        </p:nvPicPr>
        <p:blipFill>
          <a:blip r:embed="rId2" cstate="print"/>
          <a:srcRect/>
          <a:stretch>
            <a:fillRect/>
          </a:stretch>
        </p:blipFill>
        <p:spPr bwMode="auto">
          <a:xfrm>
            <a:off x="2263126" y="1262130"/>
            <a:ext cx="4945487" cy="5164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390622" y="398102"/>
            <a:ext cx="4289957" cy="584775"/>
          </a:xfrm>
          <a:prstGeom prst="rect">
            <a:avLst/>
          </a:prstGeom>
        </p:spPr>
        <p:txBody>
          <a:bodyPr wrap="none">
            <a:spAutoFit/>
          </a:bodyPr>
          <a:lstStyle/>
          <a:p>
            <a:r>
              <a:rPr lang="fa-IR" sz="3200" dirty="0" smtClean="0">
                <a:cs typeface="B Homa" pitchFamily="2" charset="-78"/>
              </a:rPr>
              <a:t>زن عریان درهنگام پایین آمدن از پله</a:t>
            </a:r>
          </a:p>
        </p:txBody>
      </p:sp>
    </p:spTree>
    <p:extLst>
      <p:ext uri="{BB962C8B-B14F-4D97-AF65-F5344CB8AC3E}">
        <p14:creationId xmlns:p14="http://schemas.microsoft.com/office/powerpoint/2010/main" val="1738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4878" y="476518"/>
            <a:ext cx="3964761" cy="5787122"/>
          </a:xfrm>
        </p:spPr>
        <p:txBody>
          <a:bodyPr>
            <a:normAutofit fontScale="92500" lnSpcReduction="10000"/>
          </a:bodyPr>
          <a:lstStyle/>
          <a:p>
            <a:r>
              <a:rPr lang="fa-IR" sz="2400" dirty="0">
                <a:cs typeface="B Homa" pitchFamily="2" charset="-78"/>
              </a:rPr>
              <a:t> </a:t>
            </a:r>
            <a:r>
              <a:rPr lang="ar-SA" sz="2400" dirty="0">
                <a:cs typeface="B Homa" pitchFamily="2" charset="-78"/>
              </a:rPr>
              <a:t>مثلا در سال 1919، مارسل دوشان – معروفترین هنرمند دادائیست </a:t>
            </a:r>
            <a:r>
              <a:rPr lang="ar-SA" sz="2400" dirty="0" smtClean="0">
                <a:cs typeface="B Homa" pitchFamily="2" charset="-78"/>
              </a:rPr>
              <a:t>یک </a:t>
            </a:r>
            <a:r>
              <a:rPr lang="ar-SA" sz="2400" dirty="0">
                <a:cs typeface="B Homa" pitchFamily="2" charset="-78"/>
              </a:rPr>
              <a:t>شوخی با مونالیزا کرد</a:t>
            </a:r>
            <a:r>
              <a:rPr lang="en-US" sz="2400" dirty="0">
                <a:cs typeface="B Homa" pitchFamily="2" charset="-78"/>
              </a:rPr>
              <a:t>. </a:t>
            </a:r>
            <a:r>
              <a:rPr lang="ar-SA" sz="2400" dirty="0">
                <a:cs typeface="B Homa" pitchFamily="2" charset="-78"/>
              </a:rPr>
              <a:t>او برای یک کپی کم ارزش از نقاشی مونالیزا، سبیل و ریشی </a:t>
            </a:r>
            <a:r>
              <a:rPr lang="ar-SA" sz="2400" dirty="0" smtClean="0">
                <a:cs typeface="B Homa" pitchFamily="2" charset="-78"/>
              </a:rPr>
              <a:t>قرار </a:t>
            </a:r>
            <a:r>
              <a:rPr lang="ar-SA" sz="2400" dirty="0">
                <a:cs typeface="B Homa" pitchFamily="2" charset="-78"/>
              </a:rPr>
              <a:t>داد و زیر آن عبارت</a:t>
            </a:r>
            <a:r>
              <a:rPr lang="en-US" sz="2400" dirty="0">
                <a:cs typeface="B Homa" pitchFamily="2" charset="-78"/>
              </a:rPr>
              <a:t> “L.H.O.O.Q” </a:t>
            </a:r>
            <a:r>
              <a:rPr lang="ar-SA" sz="2400" dirty="0">
                <a:cs typeface="B Homa" pitchFamily="2" charset="-78"/>
              </a:rPr>
              <a:t>را قرار داد. عنوان این تابلو اگر به زبان فرانسوی سریع خوانده بشود معنای زشتی دارد. او قصد داشته است با این نقاشی فرهنگ و هنر کلاسیک و اشراف </a:t>
            </a:r>
            <a:r>
              <a:rPr lang="ar-SA" sz="2400" dirty="0" smtClean="0">
                <a:cs typeface="B Homa" pitchFamily="2" charset="-78"/>
              </a:rPr>
              <a:t>را </a:t>
            </a:r>
            <a:r>
              <a:rPr lang="ar-SA" sz="2400" dirty="0">
                <a:cs typeface="B Homa" pitchFamily="2" charset="-78"/>
              </a:rPr>
              <a:t>مورد تمسخر قرار دهد</a:t>
            </a:r>
            <a:r>
              <a:rPr lang="en-US" sz="2400" dirty="0">
                <a:cs typeface="B Homa" pitchFamily="2" charset="-78"/>
              </a:rPr>
              <a:t>. </a:t>
            </a:r>
            <a:br>
              <a:rPr lang="en-US" sz="2400" dirty="0">
                <a:cs typeface="B Homa" pitchFamily="2" charset="-78"/>
              </a:rPr>
            </a:br>
            <a:r>
              <a:rPr lang="ar-SA" sz="2400" dirty="0">
                <a:cs typeface="B Homa" pitchFamily="2" charset="-78"/>
              </a:rPr>
              <a:t>اما مهمترین شاخص برای درک شوخی مارسل دوشان را بایستی در همان جریان ضد هنری دادائیست ها جست. گاه به اشتباه عده ای نا آگاهانه از این شوخی دوشان، تعبیرات زیبایی شناسانه ای بیرون می کشند که با روح تفکر او منافات دارد</a:t>
            </a:r>
            <a:r>
              <a:rPr lang="en-US" sz="2400" dirty="0">
                <a:cs typeface="B Homa" pitchFamily="2" charset="-78"/>
              </a:rPr>
              <a:t>.</a:t>
            </a:r>
            <a:endParaRPr lang="fa-IR" dirty="0"/>
          </a:p>
        </p:txBody>
      </p:sp>
      <p:pic>
        <p:nvPicPr>
          <p:cNvPr id="4" name="Picture 3" descr="http://www.csudh.edu/dearhabermas/dada_main.jpg"/>
          <p:cNvPicPr/>
          <p:nvPr/>
        </p:nvPicPr>
        <p:blipFill>
          <a:blip r:embed="rId2" cstate="print"/>
          <a:srcRect/>
          <a:stretch>
            <a:fillRect/>
          </a:stretch>
        </p:blipFill>
        <p:spPr bwMode="auto">
          <a:xfrm>
            <a:off x="1155768" y="905468"/>
            <a:ext cx="3071834" cy="4929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37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9279" y="502275"/>
            <a:ext cx="3436727" cy="4855335"/>
          </a:xfrm>
        </p:spPr>
        <p:txBody>
          <a:bodyPr>
            <a:normAutofit lnSpcReduction="10000"/>
          </a:bodyPr>
          <a:lstStyle/>
          <a:p>
            <a:pPr>
              <a:buNone/>
            </a:pPr>
            <a:r>
              <a:rPr lang="fa-IR" sz="2400" dirty="0">
                <a:cs typeface="B Homa" pitchFamily="2" charset="-78"/>
              </a:rPr>
              <a:t> </a:t>
            </a:r>
            <a:r>
              <a:rPr lang="fa-IR" sz="3200" dirty="0">
                <a:cs typeface="B Homa" pitchFamily="2" charset="-78"/>
              </a:rPr>
              <a:t>آنتونيوسانت اليا :</a:t>
            </a:r>
          </a:p>
          <a:p>
            <a:pPr>
              <a:buNone/>
            </a:pPr>
            <a:r>
              <a:rPr lang="fa-IR" sz="2400" dirty="0">
                <a:cs typeface="B Homa" pitchFamily="2" charset="-78"/>
              </a:rPr>
              <a:t>   هنرمند ايتاليائي </a:t>
            </a:r>
            <a:r>
              <a:rPr lang="fa-IR" sz="2400" dirty="0" smtClean="0">
                <a:cs typeface="B Homa" pitchFamily="2" charset="-78"/>
              </a:rPr>
              <a:t>است </a:t>
            </a:r>
            <a:r>
              <a:rPr lang="fa-IR" sz="2400" dirty="0">
                <a:cs typeface="B Homa" pitchFamily="2" charset="-78"/>
              </a:rPr>
              <a:t>در پروژه ي خود </a:t>
            </a:r>
            <a:r>
              <a:rPr lang="fa-IR" sz="2400" dirty="0" smtClean="0">
                <a:cs typeface="B Homa" pitchFamily="2" charset="-78"/>
              </a:rPr>
              <a:t>يک «شهر </a:t>
            </a:r>
            <a:r>
              <a:rPr lang="fa-IR" sz="2400" dirty="0">
                <a:cs typeface="B Homa" pitchFamily="2" charset="-78"/>
              </a:rPr>
              <a:t>جديد» كه مشتمل بر خانه هاي چندين طبقه و راه هاي زير زميني و هوائي در طبقات مختلف بود </a:t>
            </a:r>
            <a:r>
              <a:rPr lang="fa-IR" sz="2400" dirty="0" smtClean="0">
                <a:cs typeface="B Homa" pitchFamily="2" charset="-78"/>
              </a:rPr>
              <a:t>كشيد </a:t>
            </a:r>
            <a:r>
              <a:rPr lang="fa-IR" sz="2400" dirty="0">
                <a:cs typeface="B Homa" pitchFamily="2" charset="-78"/>
              </a:rPr>
              <a:t>اصول «حركت» را به عنوان عامل هنري در طرح شهرهاي معاصر معمول دارد. تازه در حدود سال 1960 كه اهميت مسئله عبور و مرور دانسته شد و براي حل آن ناگزير ساختن جاده ها و خيابانها در طبقات مختلف پيشنهاد شد. </a:t>
            </a:r>
            <a:endParaRPr lang="fa-IR" dirty="0"/>
          </a:p>
        </p:txBody>
      </p:sp>
      <p:pic>
        <p:nvPicPr>
          <p:cNvPr id="4" name="Picture 3" descr="http://upload.wikimedia.org/wikipedia/commons/thumb/1/17/Santelia01.jpg/250px-Santelia01.jpg">
            <a:hlinkClick r:id="rId2"/>
          </p:cNvPr>
          <p:cNvPicPr/>
          <p:nvPr/>
        </p:nvPicPr>
        <p:blipFill>
          <a:blip r:embed="rId3" cstate="print"/>
          <a:srcRect/>
          <a:stretch>
            <a:fillRect/>
          </a:stretch>
        </p:blipFill>
        <p:spPr bwMode="auto">
          <a:xfrm>
            <a:off x="448517" y="2150772"/>
            <a:ext cx="4960609" cy="389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47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907" y="1022583"/>
            <a:ext cx="7955280" cy="5185034"/>
          </a:xfrm>
        </p:spPr>
        <p:txBody>
          <a:bodyPr>
            <a:normAutofit fontScale="92500"/>
          </a:bodyPr>
          <a:lstStyle/>
          <a:p>
            <a:pPr>
              <a:buNone/>
            </a:pPr>
            <a:r>
              <a:rPr lang="fa-IR" sz="2400" dirty="0" smtClean="0">
                <a:cs typeface="B Homa" pitchFamily="2" charset="-78"/>
              </a:rPr>
              <a:t>   سانت اليا به </a:t>
            </a:r>
            <a:r>
              <a:rPr lang="fa-IR" sz="2400" dirty="0">
                <a:cs typeface="B Homa" pitchFamily="2" charset="-78"/>
              </a:rPr>
              <a:t>سال 1916 در گذشت و بر ما روشن نيست اگر زنده مي ماند دنباله ي نظريات خود را </a:t>
            </a:r>
            <a:r>
              <a:rPr lang="fa-IR" sz="2400" dirty="0" smtClean="0">
                <a:cs typeface="B Homa" pitchFamily="2" charset="-78"/>
              </a:rPr>
              <a:t>بيشتر </a:t>
            </a:r>
            <a:r>
              <a:rPr lang="fa-IR" sz="2400" dirty="0">
                <a:cs typeface="B Homa" pitchFamily="2" charset="-78"/>
              </a:rPr>
              <a:t>مي برد يا خير و اگر چه پيش بيني وي مستقيماً معماري را تحت تأثير قرار نداد اما وي در زماني طرح خود را رسم كرد كه معماران ديگر تازه در جستجوي راهي نو بودند. حتي «لوكوبوزيه» معمار معاصر وي به پختگي خود هنوز نرسيده بود. «سانت اليا» در بيانيه ي خود </a:t>
            </a:r>
            <a:r>
              <a:rPr lang="fa-IR" sz="2400" dirty="0" smtClean="0">
                <a:cs typeface="B Homa" pitchFamily="2" charset="-78"/>
              </a:rPr>
              <a:t>در سال1914 </a:t>
            </a:r>
            <a:r>
              <a:rPr lang="fa-IR" sz="2400" dirty="0">
                <a:cs typeface="B Homa" pitchFamily="2" charset="-78"/>
              </a:rPr>
              <a:t>كه به مناسبت گشايش نمايشگاهي در ميلان از طرح هاي وي منتشر شد اعلام داشت كه بايد در معماري استفاده از تمام مصالح ساختماني جديد از آهن و بتن مسلح گرفته تا منسوجات كارخانه اي و مقوا معمول شود. اما قصد اصلي وي از اين اعلاميه اين بود كه حركت و تحول اساس معماري است؛ اساسي كه به معماري همان </a:t>
            </a:r>
            <a:r>
              <a:rPr lang="fa-IR" sz="2400" dirty="0" smtClean="0">
                <a:cs typeface="B Homa" pitchFamily="2" charset="-78"/>
              </a:rPr>
              <a:t>تحرک </a:t>
            </a:r>
            <a:r>
              <a:rPr lang="fa-IR" sz="2400" dirty="0">
                <a:cs typeface="B Homa" pitchFamily="2" charset="-78"/>
              </a:rPr>
              <a:t>و «سبكي » مجسمه سازي را مي دهد. قصد وي در جمله اي از خود او در اين بيانيه خلاصه مي شود: «هر خانه بايد مناسب زمان خود ساخته شود»</a:t>
            </a:r>
            <a:endParaRPr lang="en-US" sz="2400" dirty="0">
              <a:cs typeface="B Homa" pitchFamily="2" charset="-78"/>
            </a:endParaRPr>
          </a:p>
          <a:p>
            <a:pPr>
              <a:buNone/>
            </a:pPr>
            <a:r>
              <a:rPr lang="fa-IR" sz="2400" dirty="0" smtClean="0">
                <a:cs typeface="B Homa" pitchFamily="2" charset="-78"/>
              </a:rPr>
              <a:t>    </a:t>
            </a:r>
            <a:r>
              <a:rPr lang="ar-SA" sz="2400" dirty="0" smtClean="0">
                <a:cs typeface="B Homa" pitchFamily="2" charset="-78"/>
              </a:rPr>
              <a:t>سانت </a:t>
            </a:r>
            <a:r>
              <a:rPr lang="ar-SA" sz="2400" dirty="0">
                <a:cs typeface="B Homa" pitchFamily="2" charset="-78"/>
              </a:rPr>
              <a:t>اِليا ميگويد : ما اعلام ميكنيم كه عظمت و شكوه دنيا با زيبايي تازه اي غنا يافته است ، اين زيبايي تازه را سرعت پديد آورده است</a:t>
            </a:r>
            <a:br>
              <a:rPr lang="ar-SA" sz="2400" dirty="0">
                <a:cs typeface="B Homa" pitchFamily="2" charset="-78"/>
              </a:rPr>
            </a:br>
            <a:r>
              <a:rPr lang="fa-IR" sz="2400" dirty="0" smtClean="0">
                <a:cs typeface="B Homa" pitchFamily="2" charset="-78"/>
              </a:rPr>
              <a:t>وی</a:t>
            </a:r>
            <a:r>
              <a:rPr lang="ar-SA" sz="2400" dirty="0" smtClean="0">
                <a:cs typeface="B Homa" pitchFamily="2" charset="-78"/>
              </a:rPr>
              <a:t> </a:t>
            </a:r>
            <a:r>
              <a:rPr lang="ar-SA" sz="2400" dirty="0">
                <a:cs typeface="B Homa" pitchFamily="2" charset="-78"/>
              </a:rPr>
              <a:t>از كساني كه در جنبش فوتوريسم كار ميكرد و خيلي زود از دنيا رفت ، او كه نابغه اي بسيار عجيب بود اگر زنده مي ماند ممكن بود در معماري تغيير و تحول زيادي بوجود آورد</a:t>
            </a:r>
            <a:r>
              <a:rPr lang="fa-IR" sz="2400" dirty="0">
                <a:cs typeface="B Homa" pitchFamily="2" charset="-78"/>
              </a:rPr>
              <a:t>.</a:t>
            </a:r>
            <a:r>
              <a:rPr lang="ar-SA" sz="2400" dirty="0">
                <a:cs typeface="B Homa" pitchFamily="2" charset="-78"/>
              </a:rPr>
              <a:t> </a:t>
            </a:r>
            <a:endParaRPr lang="en-US" sz="2400" dirty="0">
              <a:cs typeface="B Homa" pitchFamily="2" charset="-78"/>
            </a:endParaRPr>
          </a:p>
        </p:txBody>
      </p:sp>
    </p:spTree>
    <p:extLst>
      <p:ext uri="{BB962C8B-B14F-4D97-AF65-F5344CB8AC3E}">
        <p14:creationId xmlns:p14="http://schemas.microsoft.com/office/powerpoint/2010/main" val="513061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239" y="321970"/>
            <a:ext cx="7955280" cy="6439437"/>
          </a:xfrm>
        </p:spPr>
        <p:txBody>
          <a:bodyPr>
            <a:normAutofit fontScale="85000" lnSpcReduction="20000"/>
          </a:bodyPr>
          <a:lstStyle/>
          <a:p>
            <a:pPr>
              <a:buNone/>
            </a:pPr>
            <a:r>
              <a:rPr lang="fa-IR" sz="3600" dirty="0">
                <a:cs typeface="B Homa" pitchFamily="2" charset="-78"/>
              </a:rPr>
              <a:t>اومبرتوبوچني :</a:t>
            </a:r>
          </a:p>
          <a:p>
            <a:pPr>
              <a:buNone/>
            </a:pPr>
            <a:endParaRPr lang="fa-IR" sz="1800" dirty="0">
              <a:cs typeface="B Homa" pitchFamily="2" charset="-78"/>
            </a:endParaRPr>
          </a:p>
          <a:p>
            <a:pPr algn="justLow">
              <a:buNone/>
            </a:pPr>
            <a:r>
              <a:rPr lang="fa-IR" sz="2000" dirty="0">
                <a:cs typeface="B Homa" pitchFamily="2" charset="-78"/>
              </a:rPr>
              <a:t>    </a:t>
            </a:r>
            <a:r>
              <a:rPr lang="fa-IR" sz="2400" dirty="0">
                <a:cs typeface="B Homa" pitchFamily="2" charset="-78"/>
              </a:rPr>
              <a:t>يكي از بهترين هنرمندان «فوتوريست» و بي ترديد بهترين مجسمه ساز اين مكتب موسوم به «اومبرتوبوچني» كه از قضا به جواني در گذشت به سال 1916 به واضح ترين صورت ممكن مقاصد اين هنرمندان را بيان كرد. در كوششي براي فهم عميق نقاشي وي به جستجوي تعابير و مفاهيمي بود كه گاه </a:t>
            </a:r>
            <a:r>
              <a:rPr lang="fa-IR" sz="2400" dirty="0" smtClean="0">
                <a:cs typeface="B Homa" pitchFamily="2" charset="-78"/>
              </a:rPr>
              <a:t>تاريک </a:t>
            </a:r>
            <a:r>
              <a:rPr lang="fa-IR" sz="2400" dirty="0">
                <a:cs typeface="B Homa" pitchFamily="2" charset="-78"/>
              </a:rPr>
              <a:t>و گاه روشن و متكي به تجارب، اصولي را كه بعدها در </a:t>
            </a:r>
            <a:r>
              <a:rPr lang="fa-IR" sz="2400" dirty="0" smtClean="0">
                <a:cs typeface="B Homa" pitchFamily="2" charset="-78"/>
              </a:rPr>
              <a:t>فيزيک اتمي </a:t>
            </a:r>
            <a:r>
              <a:rPr lang="fa-IR" sz="2400" dirty="0">
                <a:cs typeface="B Homa" pitchFamily="2" charset="-78"/>
              </a:rPr>
              <a:t>به منصه ي بروز رسيد پيش بيني مي كند. وي مي نويسد:« كار هنرمند بايد از هسته ي مركزي </a:t>
            </a:r>
            <a:r>
              <a:rPr lang="fa-IR" sz="2400" dirty="0" smtClean="0">
                <a:cs typeface="B Homa" pitchFamily="2" charset="-78"/>
              </a:rPr>
              <a:t>يک </a:t>
            </a:r>
            <a:r>
              <a:rPr lang="fa-IR" sz="2400" dirty="0">
                <a:cs typeface="B Homa" pitchFamily="2" charset="-78"/>
              </a:rPr>
              <a:t>شي – جايي كه شي مي خواهد خود را به وجود آورد – آغاز شود تا به كشف فرم هاي جديد موفق آيد؛ فرم هايي كه نا آشكار شي را به «شكل پذيري » آشكار و «شكل پذيري» دروني آن مرتبط مي كند. اين «شكل پذيري » در هر دو حال امكانات بي پايان دارد</a:t>
            </a:r>
            <a:r>
              <a:rPr lang="fa-IR" sz="2400" dirty="0" smtClean="0">
                <a:cs typeface="B Homa" pitchFamily="2" charset="-78"/>
              </a:rPr>
              <a:t>.</a:t>
            </a:r>
            <a:endParaRPr lang="en-US" sz="2400" dirty="0">
              <a:cs typeface="B Homa" pitchFamily="2" charset="-78"/>
            </a:endParaRPr>
          </a:p>
          <a:p>
            <a:pPr>
              <a:buNone/>
            </a:pPr>
            <a:r>
              <a:rPr lang="en-US" dirty="0">
                <a:cs typeface="B Homa" pitchFamily="2" charset="-78"/>
              </a:rPr>
              <a:t> </a:t>
            </a:r>
            <a:r>
              <a:rPr lang="ar-SA" sz="2600" dirty="0">
                <a:cs typeface="B Homa" pitchFamily="2" charset="-78"/>
              </a:rPr>
              <a:t>اومبرتو بوچيونی نقاش ، پيكره </a:t>
            </a:r>
            <a:r>
              <a:rPr lang="ar-SA" sz="2600" dirty="0" smtClean="0">
                <a:cs typeface="B Homa" pitchFamily="2" charset="-78"/>
              </a:rPr>
              <a:t>ساز</a:t>
            </a:r>
            <a:r>
              <a:rPr lang="fa-IR" sz="2600" dirty="0" smtClean="0">
                <a:cs typeface="B Homa" pitchFamily="2" charset="-78"/>
              </a:rPr>
              <a:t> </a:t>
            </a:r>
            <a:r>
              <a:rPr lang="ar-SA" sz="2600" dirty="0" smtClean="0">
                <a:cs typeface="B Homa" pitchFamily="2" charset="-78"/>
              </a:rPr>
              <a:t>و </a:t>
            </a:r>
            <a:r>
              <a:rPr lang="ar-SA" sz="2600" dirty="0">
                <a:cs typeface="B Homa" pitchFamily="2" charset="-78"/>
              </a:rPr>
              <a:t>نظريه پرداز ايتاليايي از پيشگامان جنبش فوتوريسم بود که برخی از مهم ترين آثارش در نمايشگاه تيت مدرن به تماشا گذاشته شده بود.</a:t>
            </a:r>
            <a:endParaRPr lang="en-US" sz="2600" dirty="0">
              <a:cs typeface="B Homa" pitchFamily="2" charset="-78"/>
            </a:endParaRPr>
          </a:p>
          <a:p>
            <a:pPr>
              <a:buNone/>
            </a:pPr>
            <a:r>
              <a:rPr lang="ar-SA" sz="2600" dirty="0">
                <a:cs typeface="B Homa" pitchFamily="2" charset="-78"/>
              </a:rPr>
              <a:t> </a:t>
            </a:r>
            <a:r>
              <a:rPr lang="ar-LY" sz="2600" dirty="0" smtClean="0">
                <a:cs typeface="B Homa" pitchFamily="2" charset="-78"/>
              </a:rPr>
              <a:t>  </a:t>
            </a:r>
            <a:r>
              <a:rPr lang="ar-SA" sz="2600" dirty="0">
                <a:cs typeface="B Homa" pitchFamily="2" charset="-78"/>
              </a:rPr>
              <a:t>بوچيونی خيلی زود تحت تاثير بيانيه فوتوريسم مارينتی در شعر قرار گرفت و نخستين بيانيه فوتوريست ها در نقاشی و به دنبال آن  «بيانيه ي فني نقاشان فوتوريست» را در سال 1912انتشار داد. </a:t>
            </a:r>
            <a:endParaRPr lang="en-US" sz="2600" dirty="0">
              <a:cs typeface="B Homa" pitchFamily="2" charset="-78"/>
            </a:endParaRPr>
          </a:p>
          <a:p>
            <a:pPr>
              <a:buNone/>
            </a:pPr>
            <a:r>
              <a:rPr lang="ar-LY" sz="2600" dirty="0">
                <a:cs typeface="B Homa" pitchFamily="2" charset="-78"/>
              </a:rPr>
              <a:t>    </a:t>
            </a:r>
            <a:r>
              <a:rPr lang="ar-SA" sz="2600" dirty="0">
                <a:cs typeface="B Homa" pitchFamily="2" charset="-78"/>
              </a:rPr>
              <a:t>در اين بيانيه که خطاب به هنرمندان جوان ايتاليايی انتشار يافت، آمده است:</a:t>
            </a:r>
            <a:endParaRPr lang="en-US" sz="2600" dirty="0">
              <a:cs typeface="B Homa" pitchFamily="2" charset="-78"/>
            </a:endParaRPr>
          </a:p>
          <a:p>
            <a:pPr>
              <a:buNone/>
            </a:pPr>
            <a:r>
              <a:rPr lang="ar-SA" sz="2600" dirty="0">
                <a:cs typeface="B Homa" pitchFamily="2" charset="-78"/>
              </a:rPr>
              <a:t> </a:t>
            </a:r>
            <a:r>
              <a:rPr lang="ar-SA" sz="2600" dirty="0" smtClean="0">
                <a:cs typeface="B Homa" pitchFamily="2" charset="-78"/>
              </a:rPr>
              <a:t>ما </a:t>
            </a:r>
            <a:r>
              <a:rPr lang="ar-SA" sz="2600" dirty="0">
                <a:cs typeface="B Homa" pitchFamily="2" charset="-78"/>
              </a:rPr>
              <a:t>عليه پرستش بزدلانه بوم های قديمی، مجسمه های </a:t>
            </a:r>
            <a:r>
              <a:rPr lang="ar-SA" sz="2600" dirty="0" smtClean="0">
                <a:cs typeface="B Homa" pitchFamily="2" charset="-78"/>
              </a:rPr>
              <a:t>کهنه و </a:t>
            </a:r>
            <a:r>
              <a:rPr lang="ar-SA" sz="2600" dirty="0">
                <a:cs typeface="B Homa" pitchFamily="2" charset="-78"/>
              </a:rPr>
              <a:t>عليه هرچيز مبتذل و کرم خورده و زنگ زده در اثنای زمان، طغيان خواهيم کرد. »</a:t>
            </a:r>
            <a:endParaRPr lang="en-US" sz="2600" dirty="0">
              <a:cs typeface="B Homa" pitchFamily="2" charset="-78"/>
            </a:endParaRPr>
          </a:p>
          <a:p>
            <a:pPr>
              <a:buNone/>
            </a:pPr>
            <a:r>
              <a:rPr lang="ar-SA" sz="2600" dirty="0">
                <a:cs typeface="B Homa" pitchFamily="2" charset="-78"/>
              </a:rPr>
              <a:t> </a:t>
            </a:r>
            <a:r>
              <a:rPr lang="ar-LY" sz="2600" dirty="0" smtClean="0">
                <a:cs typeface="B Homa" pitchFamily="2" charset="-78"/>
              </a:rPr>
              <a:t>  </a:t>
            </a:r>
            <a:r>
              <a:rPr lang="ar-SA" sz="2600" dirty="0">
                <a:cs typeface="B Homa" pitchFamily="2" charset="-78"/>
              </a:rPr>
              <a:t>بوچيونی به همراه گروه ديگری از پيروان فوتوريسم، در نخستين نمايشگاه  آثار فوتوريست ها که در گالری برنهايم در پاريس برپا شد، شركت كرد.</a:t>
            </a:r>
            <a:endParaRPr lang="fa-IR" sz="2600" dirty="0"/>
          </a:p>
        </p:txBody>
      </p:sp>
    </p:spTree>
    <p:extLst>
      <p:ext uri="{BB962C8B-B14F-4D97-AF65-F5344CB8AC3E}">
        <p14:creationId xmlns:p14="http://schemas.microsoft.com/office/powerpoint/2010/main" val="863815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0034" y="2194560"/>
            <a:ext cx="3449606" cy="4069080"/>
          </a:xfrm>
        </p:spPr>
        <p:txBody>
          <a:bodyPr>
            <a:normAutofit fontScale="92500" lnSpcReduction="10000"/>
          </a:bodyPr>
          <a:lstStyle/>
          <a:p>
            <a:pPr algn="justLow">
              <a:buNone/>
            </a:pPr>
            <a:r>
              <a:rPr lang="ar-LY" sz="2000" dirty="0">
                <a:cs typeface="B Homa" pitchFamily="2" charset="-78"/>
              </a:rPr>
              <a:t> </a:t>
            </a:r>
            <a:r>
              <a:rPr lang="ar-SA" sz="2400" dirty="0">
                <a:cs typeface="B Homa" pitchFamily="2" charset="-78"/>
              </a:rPr>
              <a:t>تحرک، پويايی و سرعت از شاخصه های اصلی آثار بوچيونی و هنرمندان ديگر فوتوريست بود که به خوبی در اثر مشهور او يعنی مجسمه برنزی « فرم های يگانه تداوم در فضا» که در سال 1913 خلق کرد، قابل پی گيری است.</a:t>
            </a:r>
            <a:endParaRPr lang="en-US" sz="2400" dirty="0">
              <a:cs typeface="B Homa" pitchFamily="2" charset="-78"/>
            </a:endParaRPr>
          </a:p>
          <a:p>
            <a:pPr algn="justLow">
              <a:buNone/>
            </a:pPr>
            <a:r>
              <a:rPr lang="ar-LY" sz="2400" dirty="0">
                <a:cs typeface="B Homa" pitchFamily="2" charset="-78"/>
              </a:rPr>
              <a:t>    </a:t>
            </a:r>
            <a:r>
              <a:rPr lang="ar-SA" sz="2400" dirty="0">
                <a:cs typeface="B Homa" pitchFamily="2" charset="-78"/>
              </a:rPr>
              <a:t>اين مجسمه كه از جمله شاهكارهای هنر مدرن است، معنايي را كه در ذات </a:t>
            </a:r>
            <a:r>
              <a:rPr lang="ar-SA" sz="2400" dirty="0" smtClean="0">
                <a:cs typeface="B Homa" pitchFamily="2" charset="-78"/>
              </a:rPr>
              <a:t>ي</a:t>
            </a:r>
            <a:r>
              <a:rPr lang="fa-IR" sz="2400" dirty="0" smtClean="0">
                <a:cs typeface="B Homa" pitchFamily="2" charset="-78"/>
              </a:rPr>
              <a:t>ک</a:t>
            </a:r>
            <a:r>
              <a:rPr lang="ar-SA" sz="2400" dirty="0" smtClean="0">
                <a:cs typeface="B Homa" pitchFamily="2" charset="-78"/>
              </a:rPr>
              <a:t> </a:t>
            </a:r>
            <a:r>
              <a:rPr lang="ar-SA" sz="2400" dirty="0">
                <a:cs typeface="B Homa" pitchFamily="2" charset="-78"/>
              </a:rPr>
              <a:t>شی معمولي نهفته است، عيان مي كند</a:t>
            </a:r>
            <a:endParaRPr lang="fa-IR" sz="2400" dirty="0"/>
          </a:p>
        </p:txBody>
      </p:sp>
      <p:pic>
        <p:nvPicPr>
          <p:cNvPr id="4" name="Picture 3" descr="http://www.tate.org.uk/collection/T/T01/T01589_9.jpg"/>
          <p:cNvPicPr/>
          <p:nvPr/>
        </p:nvPicPr>
        <p:blipFill>
          <a:blip r:embed="rId2" cstate="print"/>
          <a:srcRect/>
          <a:stretch>
            <a:fillRect/>
          </a:stretch>
        </p:blipFill>
        <p:spPr bwMode="auto">
          <a:xfrm>
            <a:off x="857136" y="975559"/>
            <a:ext cx="3643338" cy="4572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94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214" y="1030310"/>
            <a:ext cx="3913246" cy="5473520"/>
          </a:xfrm>
        </p:spPr>
        <p:txBody>
          <a:bodyPr>
            <a:normAutofit fontScale="92500" lnSpcReduction="10000"/>
          </a:bodyPr>
          <a:lstStyle/>
          <a:p>
            <a:r>
              <a:rPr lang="ar-SA" sz="2400" dirty="0">
                <a:cs typeface="B Homa" pitchFamily="2" charset="-78"/>
              </a:rPr>
              <a:t>تحرک یک دوچرخه‌سوار، اثر «اُمبِرتو بوچیونی»، نقاش و مجسمه‌ساز «فوتوریست» ایتالیایی قرن بیستم است. فوتوریست‌هامعتقد بودند همه چیز، اشیا، آدم‌ها و ... توده‌هایی از انرژی هستند و در نتیجه هیچ چیز ایستا نیست، چون انرژی همواره در جریان است. این جریان انرژی و حرکت آن برای فوتوریست‌ها خیلی اهمیت داشت و برای همین بیشتر از هر چیز دوست داشتند حرکت را در آثارشان نشان بدهند. بوچیونی هم در این اثر، حرکت و سرعت دوچرخه را تصویر کرده است؛ حرکتی که شاید در نگاه اول دیده نشود، اما وقتی از تصویر فاصله بیشتری می‌گیریم، به‌طور شگفت‌انگیزی برایمان آشکار می‌شود</a:t>
            </a:r>
            <a:endParaRPr lang="fa-IR" sz="2400" dirty="0"/>
          </a:p>
        </p:txBody>
      </p:sp>
      <p:pic>
        <p:nvPicPr>
          <p:cNvPr id="4" name="Content Placeholder 3" descr="http://hamshahri.net/images/upload/news/pose/8810/Bochion-7-10-88-at.jpg"/>
          <p:cNvPicPr>
            <a:picLocks noGrp="1"/>
          </p:cNvPicPr>
          <p:nvPr/>
        </p:nvPicPr>
        <p:blipFill>
          <a:blip r:embed="rId2" cstate="print"/>
          <a:srcRect/>
          <a:stretch>
            <a:fillRect/>
          </a:stretch>
        </p:blipFill>
        <p:spPr bwMode="auto">
          <a:xfrm>
            <a:off x="566670" y="1267146"/>
            <a:ext cx="3424976" cy="5069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2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3066" y="507428"/>
            <a:ext cx="3423848" cy="4541090"/>
          </a:xfrm>
        </p:spPr>
        <p:txBody>
          <a:bodyPr>
            <a:normAutofit/>
          </a:bodyPr>
          <a:lstStyle/>
          <a:p>
            <a:pPr algn="justLow">
              <a:buNone/>
            </a:pPr>
            <a:r>
              <a:rPr lang="fa-IR" sz="3200" dirty="0">
                <a:cs typeface="B Homa" pitchFamily="2" charset="-78"/>
              </a:rPr>
              <a:t>جینو سورینی:</a:t>
            </a:r>
          </a:p>
          <a:p>
            <a:pPr algn="justLow">
              <a:buNone/>
            </a:pPr>
            <a:endParaRPr lang="fa-IR" sz="2400" dirty="0">
              <a:cs typeface="B Homa" pitchFamily="2" charset="-78"/>
            </a:endParaRPr>
          </a:p>
          <a:p>
            <a:pPr algn="justLow">
              <a:buNone/>
            </a:pPr>
            <a:r>
              <a:rPr lang="fa-IR" sz="2400" dirty="0">
                <a:cs typeface="B Homa" pitchFamily="2" charset="-78"/>
              </a:rPr>
              <a:t>    </a:t>
            </a:r>
            <a:r>
              <a:rPr lang="ar-SA" sz="2400" dirty="0">
                <a:cs typeface="B Homa" pitchFamily="2" charset="-78"/>
              </a:rPr>
              <a:t>در برخی از درخشان ترین آثار این نقاشان چرخش رنگ‌ها، نورها و اشکال در فضای شبانه </a:t>
            </a:r>
            <a:r>
              <a:rPr lang="ar-SA" sz="2400" dirty="0" smtClean="0">
                <a:cs typeface="B Homa" pitchFamily="2" charset="-78"/>
              </a:rPr>
              <a:t>کاره‌ها </a:t>
            </a:r>
            <a:r>
              <a:rPr lang="ar-SA" sz="2400" dirty="0">
                <a:cs typeface="B Homa" pitchFamily="2" charset="-78"/>
              </a:rPr>
              <a:t>تحسین برانگیز است. گیوم آپولینر شاعر مدرن فرانسوی، تابلو «رقص پان پان» اثر جینو سورینی را مهمترین اثر فوتوریستی نام داده بود. </a:t>
            </a:r>
            <a:endParaRPr lang="en-US" sz="2400" dirty="0">
              <a:cs typeface="B Homa" pitchFamily="2" charset="-78"/>
            </a:endParaRPr>
          </a:p>
        </p:txBody>
      </p:sp>
      <p:pic>
        <p:nvPicPr>
          <p:cNvPr id="4" name="Picture 3" descr="http://solidgoldcreativity.files.wordpress.com/2009/08/severini1.jpg"/>
          <p:cNvPicPr/>
          <p:nvPr/>
        </p:nvPicPr>
        <p:blipFill>
          <a:blip r:embed="rId2" cstate="print"/>
          <a:srcRect/>
          <a:stretch>
            <a:fillRect/>
          </a:stretch>
        </p:blipFill>
        <p:spPr bwMode="auto">
          <a:xfrm>
            <a:off x="702362" y="1450138"/>
            <a:ext cx="3952886" cy="452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38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223" y="378007"/>
            <a:ext cx="2676874" cy="1293028"/>
          </a:xfrm>
        </p:spPr>
        <p:txBody>
          <a:bodyPr/>
          <a:lstStyle/>
          <a:p>
            <a:r>
              <a:rPr lang="fa-IR" dirty="0" smtClean="0"/>
              <a:t>پایان فوتوریسم</a:t>
            </a:r>
            <a:endParaRPr lang="fa-IR" dirty="0"/>
          </a:p>
        </p:txBody>
      </p:sp>
      <p:sp>
        <p:nvSpPr>
          <p:cNvPr id="3" name="Content Placeholder 2"/>
          <p:cNvSpPr>
            <a:spLocks noGrp="1"/>
          </p:cNvSpPr>
          <p:nvPr>
            <p:ph idx="1"/>
          </p:nvPr>
        </p:nvSpPr>
        <p:spPr>
          <a:xfrm>
            <a:off x="1081824" y="1803042"/>
            <a:ext cx="7467815" cy="4460598"/>
          </a:xfrm>
        </p:spPr>
        <p:txBody>
          <a:bodyPr>
            <a:normAutofit/>
          </a:bodyPr>
          <a:lstStyle/>
          <a:p>
            <a:pPr marL="0" indent="0">
              <a:buNone/>
            </a:pPr>
            <a:r>
              <a:rPr lang="fa-IR" sz="2400" dirty="0" smtClean="0"/>
              <a:t>جنبش </a:t>
            </a:r>
            <a:r>
              <a:rPr lang="fa-IR" sz="2400" dirty="0"/>
              <a:t>فوتوريسم از ايتاليا شروع شد، اما به سرعت در سرتاسر اروپا گسترش يافت، اما چندان نپائيد و خيلی زود از هم </a:t>
            </a:r>
            <a:r>
              <a:rPr lang="fa-IR" sz="2400" dirty="0" smtClean="0"/>
              <a:t>فروپاشيد.فوتوريسم </a:t>
            </a:r>
            <a:r>
              <a:rPr lang="fa-IR" sz="2400" dirty="0"/>
              <a:t>با اينکه مکتب کم عمری بود و تنها در فاصله بين سال های 1909تا 1915 دوام داشت اما مکتب تاثيرگذاری بود که توانست بسياری از شاعران، نويسندگان و نقاشان اروپا را جذب کند و تحول عميقی در ادبيات و هنر مدرن به وجود </a:t>
            </a:r>
            <a:r>
              <a:rPr lang="fa-IR" sz="2400" dirty="0" smtClean="0"/>
              <a:t>آورد.فوتوريسم </a:t>
            </a:r>
            <a:r>
              <a:rPr lang="fa-IR" sz="2400" dirty="0"/>
              <a:t>بعد از فروپاشی، در قالب سبک ها و مکتب های هنری آوانگاردی چون دادائيسم، کوبيسم و سورئاليسم به حيات خود ادامه داد و الهام بخش هنر آوانگارد و مدرن در سراسر جهان </a:t>
            </a:r>
            <a:r>
              <a:rPr lang="fa-IR" sz="2400" dirty="0" smtClean="0"/>
              <a:t>گرديد.اما </a:t>
            </a:r>
            <a:r>
              <a:rPr lang="fa-IR" sz="2400" dirty="0"/>
              <a:t>در حالی که بنيان گذاران فوتوريسم، هدف خود را رها کردن نقاشی و هنر از </a:t>
            </a:r>
            <a:r>
              <a:rPr lang="fa-IR" sz="2400" dirty="0" smtClean="0"/>
              <a:t>اثارت </a:t>
            </a:r>
            <a:r>
              <a:rPr lang="fa-IR" sz="2400" dirty="0"/>
              <a:t>موزه ها عنوان کردند، با اين حال آثار آنها امروز به عنوان آثاری تاريخی و ارزشمند در موزه های جهان نگهداری می </a:t>
            </a:r>
            <a:r>
              <a:rPr lang="fa-IR" sz="2400" dirty="0" smtClean="0"/>
              <a:t>شود.</a:t>
            </a:r>
            <a:endParaRPr lang="fa-IR" sz="2400" dirty="0"/>
          </a:p>
        </p:txBody>
      </p:sp>
    </p:spTree>
    <p:extLst>
      <p:ext uri="{BB962C8B-B14F-4D97-AF65-F5344CB8AC3E}">
        <p14:creationId xmlns:p14="http://schemas.microsoft.com/office/powerpoint/2010/main" val="3358541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078" y="764373"/>
            <a:ext cx="1221561" cy="1293028"/>
          </a:xfrm>
        </p:spPr>
        <p:txBody>
          <a:bodyPr/>
          <a:lstStyle/>
          <a:p>
            <a:r>
              <a:rPr lang="fa-IR" dirty="0" smtClean="0"/>
              <a:t>منابع</a:t>
            </a:r>
            <a:endParaRPr lang="fa-IR" dirty="0"/>
          </a:p>
        </p:txBody>
      </p:sp>
      <p:sp>
        <p:nvSpPr>
          <p:cNvPr id="3" name="Content Placeholder 2"/>
          <p:cNvSpPr>
            <a:spLocks noGrp="1"/>
          </p:cNvSpPr>
          <p:nvPr>
            <p:ph idx="1"/>
          </p:nvPr>
        </p:nvSpPr>
        <p:spPr/>
        <p:txBody>
          <a:bodyPr/>
          <a:lstStyle/>
          <a:p>
            <a:r>
              <a:rPr lang="en-US" dirty="0">
                <a:solidFill>
                  <a:schemeClr val="tx1">
                    <a:lumMod val="95000"/>
                  </a:schemeClr>
                </a:solidFill>
                <a:hlinkClick r:id="rId2"/>
              </a:rPr>
              <a:t>www.urb.persianblog.ir</a:t>
            </a:r>
            <a:endParaRPr lang="en-US" dirty="0">
              <a:solidFill>
                <a:schemeClr val="tx1">
                  <a:lumMod val="95000"/>
                </a:schemeClr>
              </a:solidFill>
            </a:endParaRPr>
          </a:p>
          <a:p>
            <a:r>
              <a:rPr lang="fa-IR" sz="2400" dirty="0" smtClean="0">
                <a:cs typeface="B Homa" pitchFamily="2" charset="-78"/>
              </a:rPr>
              <a:t>اشنایی با معماری معاصر  مهدیه احمدی : دکتر وحید افشین</a:t>
            </a:r>
            <a:endParaRPr lang="fa-IR" dirty="0"/>
          </a:p>
        </p:txBody>
      </p:sp>
    </p:spTree>
    <p:extLst>
      <p:ext uri="{BB962C8B-B14F-4D97-AF65-F5344CB8AC3E}">
        <p14:creationId xmlns:p14="http://schemas.microsoft.com/office/powerpoint/2010/main" val="1644863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593" y="-149786"/>
            <a:ext cx="2342023" cy="1065728"/>
          </a:xfrm>
        </p:spPr>
        <p:txBody>
          <a:bodyPr/>
          <a:lstStyle/>
          <a:p>
            <a:r>
              <a:rPr lang="fa-IR" dirty="0" smtClean="0"/>
              <a:t>فوتوریسم</a:t>
            </a:r>
            <a:endParaRPr lang="fa-IR" dirty="0"/>
          </a:p>
        </p:txBody>
      </p:sp>
      <p:sp>
        <p:nvSpPr>
          <p:cNvPr id="3" name="Content Placeholder 2"/>
          <p:cNvSpPr>
            <a:spLocks noGrp="1"/>
          </p:cNvSpPr>
          <p:nvPr>
            <p:ph idx="1"/>
          </p:nvPr>
        </p:nvSpPr>
        <p:spPr>
          <a:xfrm>
            <a:off x="986974" y="790441"/>
            <a:ext cx="7635239" cy="5172835"/>
          </a:xfrm>
        </p:spPr>
        <p:txBody>
          <a:bodyPr>
            <a:normAutofit/>
          </a:bodyPr>
          <a:lstStyle/>
          <a:p>
            <a:pPr>
              <a:buNone/>
            </a:pPr>
            <a:r>
              <a:rPr lang="fa-IR" sz="2400" dirty="0" smtClean="0">
                <a:cs typeface="B Homa" pitchFamily="2" charset="-78"/>
              </a:rPr>
              <a:t> فوتوريسم يا </a:t>
            </a:r>
            <a:r>
              <a:rPr lang="ar-SA" sz="2400" dirty="0" smtClean="0">
                <a:cs typeface="B Homa" pitchFamily="2" charset="-78"/>
              </a:rPr>
              <a:t>فيوچريسم </a:t>
            </a:r>
            <a:r>
              <a:rPr lang="ar-SA" sz="2400" dirty="0">
                <a:cs typeface="B Homa" pitchFamily="2" charset="-78"/>
              </a:rPr>
              <a:t>از ريشه «فوتور» يا «فيوچر»</a:t>
            </a:r>
            <a:r>
              <a:rPr lang="ar-LY" sz="2400" dirty="0">
                <a:cs typeface="B Homa" pitchFamily="2" charset="-78"/>
              </a:rPr>
              <a:t>به معنى آينده ن</a:t>
            </a:r>
            <a:r>
              <a:rPr lang="fa-IR" sz="2400" dirty="0">
                <a:cs typeface="B Homa" pitchFamily="2" charset="-78"/>
              </a:rPr>
              <a:t>گ</a:t>
            </a:r>
            <a:r>
              <a:rPr lang="ar-LY" sz="2400" dirty="0">
                <a:cs typeface="B Homa" pitchFamily="2" charset="-78"/>
              </a:rPr>
              <a:t>رى</a:t>
            </a:r>
            <a:r>
              <a:rPr lang="fa-IR" sz="2400" dirty="0">
                <a:cs typeface="B Homa" pitchFamily="2" charset="-78"/>
              </a:rPr>
              <a:t> </a:t>
            </a:r>
            <a:r>
              <a:rPr lang="fa-IR" sz="2400" dirty="0" smtClean="0">
                <a:cs typeface="B Homa" pitchFamily="2" charset="-78"/>
              </a:rPr>
              <a:t>. آینده</a:t>
            </a:r>
            <a:r>
              <a:rPr lang="ar-IQ" sz="2400" dirty="0" smtClean="0">
                <a:cs typeface="B Homa" pitchFamily="2" charset="-78"/>
              </a:rPr>
              <a:t> </a:t>
            </a:r>
            <a:r>
              <a:rPr lang="fa-IR" sz="2400" dirty="0">
                <a:cs typeface="B Homa" pitchFamily="2" charset="-78"/>
              </a:rPr>
              <a:t>نگری یا فوتوریسم یکی از </a:t>
            </a:r>
            <a:r>
              <a:rPr lang="ar-IQ" sz="2400" dirty="0">
                <a:cs typeface="B Homa" pitchFamily="2" charset="-78"/>
              </a:rPr>
              <a:t>جنبش هاى هنرى </a:t>
            </a:r>
            <a:r>
              <a:rPr lang="fa-IR" sz="2400" dirty="0">
                <a:cs typeface="B Homa" pitchFamily="2" charset="-78"/>
              </a:rPr>
              <a:t>اوایل قرن بیستم بود. </a:t>
            </a:r>
            <a:r>
              <a:rPr lang="fa-IR" sz="2400" dirty="0" smtClean="0">
                <a:cs typeface="B Homa" pitchFamily="2" charset="-78"/>
              </a:rPr>
              <a:t>مرکز </a:t>
            </a:r>
            <a:r>
              <a:rPr lang="fa-IR" sz="2400" dirty="0">
                <a:cs typeface="B Homa" pitchFamily="2" charset="-78"/>
              </a:rPr>
              <a:t>این جنبش در </a:t>
            </a:r>
            <a:r>
              <a:rPr lang="ar-IQ" sz="2400" dirty="0">
                <a:cs typeface="B Homa" pitchFamily="2" charset="-78"/>
              </a:rPr>
              <a:t>ايتاليا</a:t>
            </a:r>
            <a:r>
              <a:rPr lang="fa-IR" sz="2400" dirty="0">
                <a:cs typeface="B Homa" pitchFamily="2" charset="-78"/>
              </a:rPr>
              <a:t> و ر</a:t>
            </a:r>
            <a:r>
              <a:rPr lang="ar-IQ" sz="2400" dirty="0">
                <a:cs typeface="B Homa" pitchFamily="2" charset="-78"/>
              </a:rPr>
              <a:t>وسيه</a:t>
            </a:r>
            <a:r>
              <a:rPr lang="fa-IR" sz="2400" dirty="0">
                <a:cs typeface="B Homa" pitchFamily="2" charset="-78"/>
              </a:rPr>
              <a:t> بوده و در کشورهای دیگر نیز وجود داشت. </a:t>
            </a:r>
            <a:r>
              <a:rPr lang="fa-IR" sz="2400" dirty="0" smtClean="0">
                <a:cs typeface="B Homa" pitchFamily="2" charset="-78"/>
              </a:rPr>
              <a:t>فوتوریست‌ها </a:t>
            </a:r>
            <a:r>
              <a:rPr lang="fa-IR" sz="2400" dirty="0">
                <a:cs typeface="B Homa" pitchFamily="2" charset="-78"/>
              </a:rPr>
              <a:t>در بسیاری از زمینه‌ها مانند </a:t>
            </a:r>
            <a:r>
              <a:rPr lang="ar-IQ" sz="2400" dirty="0">
                <a:cs typeface="B Homa" pitchFamily="2" charset="-78"/>
              </a:rPr>
              <a:t>نقاشى</a:t>
            </a:r>
            <a:r>
              <a:rPr lang="fa-IR" sz="2400" dirty="0">
                <a:cs typeface="B Homa" pitchFamily="2" charset="-78"/>
              </a:rPr>
              <a:t>، </a:t>
            </a:r>
            <a:r>
              <a:rPr lang="ar-IQ" sz="2400" dirty="0">
                <a:cs typeface="B Homa" pitchFamily="2" charset="-78"/>
              </a:rPr>
              <a:t>مجسمه سازى</a:t>
            </a:r>
            <a:r>
              <a:rPr lang="fa-IR" sz="2400" dirty="0">
                <a:cs typeface="B Homa" pitchFamily="2" charset="-78"/>
              </a:rPr>
              <a:t>، </a:t>
            </a:r>
            <a:r>
              <a:rPr lang="ar-IQ" sz="2400" dirty="0">
                <a:cs typeface="B Homa" pitchFamily="2" charset="-78"/>
              </a:rPr>
              <a:t>سفال</a:t>
            </a:r>
            <a:r>
              <a:rPr lang="fa-IR" sz="2400" dirty="0">
                <a:cs typeface="B Homa" pitchFamily="2" charset="-78"/>
              </a:rPr>
              <a:t>گ</a:t>
            </a:r>
            <a:r>
              <a:rPr lang="ar-IQ" sz="2400" dirty="0">
                <a:cs typeface="B Homa" pitchFamily="2" charset="-78"/>
              </a:rPr>
              <a:t>رى</a:t>
            </a:r>
            <a:r>
              <a:rPr lang="fa-IR" sz="2400" dirty="0">
                <a:cs typeface="B Homa" pitchFamily="2" charset="-78"/>
              </a:rPr>
              <a:t>، </a:t>
            </a:r>
            <a:r>
              <a:rPr lang="ar-IQ" sz="2400" dirty="0">
                <a:cs typeface="B Homa" pitchFamily="2" charset="-78"/>
              </a:rPr>
              <a:t>تئاتر</a:t>
            </a:r>
            <a:r>
              <a:rPr lang="fa-IR" sz="2400" dirty="0">
                <a:cs typeface="B Homa" pitchFamily="2" charset="-78"/>
              </a:rPr>
              <a:t>، </a:t>
            </a:r>
            <a:r>
              <a:rPr lang="ar-IQ" sz="2400" dirty="0">
                <a:cs typeface="B Homa" pitchFamily="2" charset="-78"/>
              </a:rPr>
              <a:t>موسيقى</a:t>
            </a:r>
            <a:r>
              <a:rPr lang="fa-IR" sz="2400" dirty="0">
                <a:cs typeface="B Homa" pitchFamily="2" charset="-78"/>
              </a:rPr>
              <a:t>، </a:t>
            </a:r>
            <a:r>
              <a:rPr lang="ar-IQ" sz="2400" dirty="0">
                <a:cs typeface="B Homa" pitchFamily="2" charset="-78"/>
              </a:rPr>
              <a:t>معمارى</a:t>
            </a:r>
            <a:r>
              <a:rPr lang="fa-IR" sz="2400" dirty="0">
                <a:cs typeface="B Homa" pitchFamily="2" charset="-78"/>
              </a:rPr>
              <a:t> و حتی </a:t>
            </a:r>
            <a:r>
              <a:rPr lang="ar-IQ" sz="2400" dirty="0">
                <a:cs typeface="B Homa" pitchFamily="2" charset="-78"/>
              </a:rPr>
              <a:t>آش</a:t>
            </a:r>
            <a:r>
              <a:rPr lang="fa-IR" sz="2400" dirty="0">
                <a:cs typeface="B Homa" pitchFamily="2" charset="-78"/>
              </a:rPr>
              <a:t>پ</a:t>
            </a:r>
            <a:r>
              <a:rPr lang="ar-IQ" sz="2400" dirty="0">
                <a:cs typeface="B Homa" pitchFamily="2" charset="-78"/>
              </a:rPr>
              <a:t>زى </a:t>
            </a:r>
            <a:r>
              <a:rPr lang="fa-IR" sz="2400" dirty="0">
                <a:cs typeface="B Homa" pitchFamily="2" charset="-78"/>
              </a:rPr>
              <a:t>فعالیت داشتند.  </a:t>
            </a:r>
            <a:r>
              <a:rPr lang="ar-SA" sz="2400" dirty="0" smtClean="0">
                <a:cs typeface="B Homa" pitchFamily="2" charset="-78"/>
              </a:rPr>
              <a:t>فوتوريستها </a:t>
            </a:r>
            <a:r>
              <a:rPr lang="ar-SA" sz="2400" dirty="0">
                <a:cs typeface="B Homa" pitchFamily="2" charset="-78"/>
              </a:rPr>
              <a:t>انقلابيوني بودند كه نهضت و </a:t>
            </a:r>
            <a:r>
              <a:rPr lang="ar-SA" sz="2400" dirty="0" smtClean="0">
                <a:cs typeface="B Homa" pitchFamily="2" charset="-78"/>
              </a:rPr>
              <a:t>فعاليت</a:t>
            </a:r>
            <a:r>
              <a:rPr lang="fa-IR" sz="2400" dirty="0" smtClean="0">
                <a:cs typeface="B Homa" pitchFamily="2" charset="-78"/>
              </a:rPr>
              <a:t> </a:t>
            </a:r>
            <a:r>
              <a:rPr lang="ar-SA" sz="2400" dirty="0" smtClean="0">
                <a:cs typeface="B Homa" pitchFamily="2" charset="-78"/>
              </a:rPr>
              <a:t>هايشان </a:t>
            </a:r>
            <a:r>
              <a:rPr lang="ar-SA" sz="2400" dirty="0">
                <a:cs typeface="B Homa" pitchFamily="2" charset="-78"/>
              </a:rPr>
              <a:t>را با مخالفت عليه مكتب سمبوليسم آغاز كردند. </a:t>
            </a:r>
            <a:r>
              <a:rPr lang="ar-SA" sz="2400" dirty="0" smtClean="0">
                <a:cs typeface="B Homa" pitchFamily="2" charset="-78"/>
              </a:rPr>
              <a:t>برعكس </a:t>
            </a:r>
            <a:r>
              <a:rPr lang="ar-SA" sz="2400" dirty="0">
                <a:cs typeface="B Homa" pitchFamily="2" charset="-78"/>
              </a:rPr>
              <a:t>سمبوليست ها با اميد و نگاه به آينده، به هنر و تجربه گذشتگان پشت كردند. به همين دليل به فوتوريسم كه به دنبال سازندگي </a:t>
            </a:r>
            <a:r>
              <a:rPr lang="ar-SA" sz="2400" dirty="0" smtClean="0">
                <a:cs typeface="B Homa" pitchFamily="2" charset="-78"/>
              </a:rPr>
              <a:t>هنري </a:t>
            </a:r>
            <a:r>
              <a:rPr lang="ar-SA" sz="2400" dirty="0">
                <a:cs typeface="B Homa" pitchFamily="2" charset="-78"/>
              </a:rPr>
              <a:t>و ادبي بود، مكتب «سنت شكن آينده ن</a:t>
            </a:r>
            <a:r>
              <a:rPr lang="fa-IR" sz="2400" dirty="0">
                <a:cs typeface="B Homa" pitchFamily="2" charset="-78"/>
              </a:rPr>
              <a:t>گ</a:t>
            </a:r>
            <a:r>
              <a:rPr lang="ar-SA" sz="2400" dirty="0">
                <a:cs typeface="B Homa" pitchFamily="2" charset="-78"/>
              </a:rPr>
              <a:t>ر» لقب داده اند.</a:t>
            </a:r>
            <a:endParaRPr lang="fa-IR" dirty="0"/>
          </a:p>
        </p:txBody>
      </p:sp>
      <p:sp>
        <p:nvSpPr>
          <p:cNvPr id="4" name="Rectangle 3"/>
          <p:cNvSpPr/>
          <p:nvPr/>
        </p:nvSpPr>
        <p:spPr>
          <a:xfrm>
            <a:off x="1030310" y="4037802"/>
            <a:ext cx="7463306" cy="1569660"/>
          </a:xfrm>
          <a:prstGeom prst="rect">
            <a:avLst/>
          </a:prstGeom>
        </p:spPr>
        <p:txBody>
          <a:bodyPr wrap="square">
            <a:spAutoFit/>
          </a:bodyPr>
          <a:lstStyle/>
          <a:p>
            <a:r>
              <a:rPr lang="fa-IR" sz="2400" dirty="0" smtClean="0">
                <a:cs typeface="B Homa" pitchFamily="2" charset="-78"/>
              </a:rPr>
              <a:t> </a:t>
            </a:r>
            <a:r>
              <a:rPr lang="ar-SA" sz="2400" dirty="0" smtClean="0">
                <a:cs typeface="B Homa" pitchFamily="2" charset="-78"/>
              </a:rPr>
              <a:t>ميان مكتبهاي ادبي از جمله انسانگرايانه ترين و پيشروترين نهضتها بود كه تحول عميقي در ادبيات و هنر جهان معاصر به وجود آورد. </a:t>
            </a:r>
            <a:endParaRPr lang="fa-IR" sz="2400" dirty="0" smtClean="0">
              <a:cs typeface="B Homa" pitchFamily="2" charset="-78"/>
            </a:endParaRPr>
          </a:p>
          <a:p>
            <a:r>
              <a:rPr lang="ar-SA" sz="2400" dirty="0" smtClean="0">
                <a:cs typeface="B Homa" pitchFamily="2" charset="-78"/>
              </a:rPr>
              <a:t>اين مكتب هنر و ادبيات نوين را به دنياي مدرن و امروزي عرضه كرد و پنجره اي روبه آينده و مكتبهاي قرن بيستم گشود.</a:t>
            </a:r>
            <a:endParaRPr lang="ar-IQ" sz="2400" dirty="0" smtClean="0">
              <a:cs typeface="B Homa" pitchFamily="2" charset="-78"/>
            </a:endParaRPr>
          </a:p>
        </p:txBody>
      </p:sp>
    </p:spTree>
    <p:extLst>
      <p:ext uri="{BB962C8B-B14F-4D97-AF65-F5344CB8AC3E}">
        <p14:creationId xmlns:p14="http://schemas.microsoft.com/office/powerpoint/2010/main" val="2904002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reflection blurRad="6350" stA="50000" endA="295" endPos="92000" dist="101600" dir="5400000" sy="-100000" algn="bl" rotWithShape="0"/>
          </a:effectLst>
        </p:spPr>
        <p:txBody>
          <a:bodyPr>
            <a:normAutofit/>
          </a:bodyPr>
          <a:lstStyle/>
          <a:p>
            <a:pPr algn="ctr"/>
            <a:r>
              <a:rPr lang="fa-IR" sz="9600" dirty="0" smtClean="0"/>
              <a:t>پایان</a:t>
            </a:r>
            <a:endParaRPr lang="fa-IR" sz="9600" dirty="0"/>
          </a:p>
        </p:txBody>
      </p:sp>
    </p:spTree>
    <p:extLst>
      <p:ext uri="{BB962C8B-B14F-4D97-AF65-F5344CB8AC3E}">
        <p14:creationId xmlns:p14="http://schemas.microsoft.com/office/powerpoint/2010/main" val="654285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4" y="309094"/>
            <a:ext cx="6947127" cy="901520"/>
          </a:xfrm>
        </p:spPr>
        <p:txBody>
          <a:bodyPr>
            <a:normAutofit fontScale="90000"/>
          </a:bodyPr>
          <a:lstStyle/>
          <a:p>
            <a:r>
              <a:rPr lang="fa-IR" dirty="0" smtClean="0"/>
              <a:t>بسم الله الرحمن الرحیم</a:t>
            </a:r>
            <a:endParaRPr lang="fa-IR" dirty="0"/>
          </a:p>
        </p:txBody>
      </p:sp>
      <p:sp>
        <p:nvSpPr>
          <p:cNvPr id="3" name="Subtitle 2"/>
          <p:cNvSpPr>
            <a:spLocks noGrp="1"/>
          </p:cNvSpPr>
          <p:nvPr>
            <p:ph type="subTitle" idx="1"/>
          </p:nvPr>
        </p:nvSpPr>
        <p:spPr>
          <a:xfrm>
            <a:off x="2924238" y="1519708"/>
            <a:ext cx="5762563" cy="4247490"/>
          </a:xfrm>
        </p:spPr>
        <p:txBody>
          <a:bodyPr>
            <a:normAutofit/>
          </a:bodyPr>
          <a:lstStyle/>
          <a:p>
            <a:r>
              <a:rPr lang="fa-IR" sz="2800" dirty="0" smtClean="0"/>
              <a:t>موضوع:</a:t>
            </a:r>
          </a:p>
          <a:p>
            <a:r>
              <a:rPr lang="fa-IR" sz="2800" dirty="0"/>
              <a:t> </a:t>
            </a:r>
            <a:r>
              <a:rPr lang="fa-IR" sz="2800" dirty="0" smtClean="0"/>
              <a:t>   سبک کوبیسم</a:t>
            </a:r>
          </a:p>
          <a:p>
            <a:r>
              <a:rPr lang="fa-IR" sz="2800" dirty="0" smtClean="0"/>
              <a:t>استاد راهنما:</a:t>
            </a:r>
          </a:p>
          <a:p>
            <a:r>
              <a:rPr lang="fa-IR" sz="2800" dirty="0"/>
              <a:t> </a:t>
            </a:r>
            <a:r>
              <a:rPr lang="fa-IR" sz="2800" dirty="0" smtClean="0"/>
              <a:t> مهندس کلبعلی</a:t>
            </a:r>
          </a:p>
          <a:p>
            <a:r>
              <a:rPr lang="fa-IR" sz="2800" dirty="0"/>
              <a:t> </a:t>
            </a:r>
            <a:r>
              <a:rPr lang="fa-IR" sz="2800" dirty="0" smtClean="0"/>
              <a:t>   دانشجو:</a:t>
            </a:r>
          </a:p>
          <a:p>
            <a:r>
              <a:rPr lang="fa-IR" sz="2800" dirty="0"/>
              <a:t> </a:t>
            </a:r>
            <a:r>
              <a:rPr lang="fa-IR" sz="2800" dirty="0" smtClean="0"/>
              <a:t>     زینب رکابی</a:t>
            </a:r>
          </a:p>
          <a:p>
            <a:r>
              <a:rPr lang="fa-IR" sz="2800" dirty="0"/>
              <a:t> </a:t>
            </a:r>
            <a:r>
              <a:rPr lang="fa-IR" sz="2800" dirty="0" smtClean="0"/>
              <a:t>  دانشگاه آزاد قم</a:t>
            </a:r>
            <a:endParaRPr lang="fa-IR" sz="2800" dirty="0"/>
          </a:p>
        </p:txBody>
      </p:sp>
    </p:spTree>
    <p:extLst>
      <p:ext uri="{BB962C8B-B14F-4D97-AF65-F5344CB8AC3E}">
        <p14:creationId xmlns:p14="http://schemas.microsoft.com/office/powerpoint/2010/main" val="1354504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496" y="374560"/>
            <a:ext cx="7704667" cy="5794419"/>
          </a:xfrm>
        </p:spPr>
        <p:txBody>
          <a:bodyPr>
            <a:normAutofit/>
          </a:bodyPr>
          <a:lstStyle/>
          <a:p>
            <a:r>
              <a:rPr lang="fa-IR" sz="3200" dirty="0"/>
              <a:t> </a:t>
            </a:r>
            <a:r>
              <a:rPr lang="fa-IR" sz="3200" b="1" dirty="0"/>
              <a:t>کوبیسم :</a:t>
            </a:r>
            <a:r>
              <a:rPr lang="fa-IR" b="1" dirty="0"/>
              <a:t/>
            </a:r>
            <a:br>
              <a:rPr lang="fa-IR" b="1" dirty="0"/>
            </a:br>
            <a:r>
              <a:rPr lang="fa-IR" dirty="0"/>
              <a:t/>
            </a:r>
            <a:br>
              <a:rPr lang="fa-IR" dirty="0"/>
            </a:br>
            <a:r>
              <a:rPr lang="fa-IR" dirty="0"/>
              <a:t>همان زمان که </a:t>
            </a:r>
            <a:r>
              <a:rPr lang="fa-IR" dirty="0" smtClean="0"/>
              <a:t>سزان </a:t>
            </a:r>
            <a:r>
              <a:rPr lang="fa-IR" dirty="0"/>
              <a:t>ضابطه یا هدف هنری خویش را در گفته زیر خلاصه کرد، باید همه مشهودات را با واسطه حجمهای هندسی منتظم چون استوانه، کره، مخروط به تصویر در آورد، و . . .</a:t>
            </a:r>
            <a:r>
              <a:rPr lang="fa-IR" b="1" dirty="0"/>
              <a:t> </a:t>
            </a:r>
            <a:r>
              <a:rPr lang="fa-IR" dirty="0"/>
              <a:t>زمینه برای ظهور شیوه حجمگری یا کوبیسم آماده شد و به همین دلیل است که سزان به حق پدر مکتب کوبیسم خوانده می </a:t>
            </a:r>
            <a:r>
              <a:rPr lang="fa-IR" dirty="0" smtClean="0"/>
              <a:t>شود.مکتب </a:t>
            </a:r>
            <a:r>
              <a:rPr lang="fa-IR" dirty="0"/>
              <a:t>کوبیسم و یا به معنای لغوی آن مکعب گری در سال 1907 با اجرای و نمایش تابلو </a:t>
            </a:r>
            <a:r>
              <a:rPr lang="fa-IR" b="1" dirty="0"/>
              <a:t>دوشیزگان آوینیون</a:t>
            </a:r>
            <a:r>
              <a:rPr lang="fa-IR" dirty="0"/>
              <a:t> توسط پیکاسو پایه گذاری شد، گرچه آن تابلو به دید مردم نابه هنجار می نمود و هم از نظر پیکاسو کاری ناتمام از نظر هنری.  </a:t>
            </a:r>
            <a:r>
              <a:rPr lang="fa-IR" dirty="0" smtClean="0"/>
              <a:t>کوبیسم مضمون های تاریخی عاطفی احساسی را نهادندوعمدتا طبیعتی یک جان را موضوع کار خود قرار دادند.    </a:t>
            </a:r>
            <a:r>
              <a:rPr lang="fa-IR" smtClean="0"/>
              <a:t>به عقیده سزان تمام فرم های طبیعی به اسطوانه کره ومخروط قابل تجربه اند           </a:t>
            </a:r>
            <a:r>
              <a:rPr lang="fa-IR" dirty="0"/>
              <a:t/>
            </a:r>
            <a:br>
              <a:rPr lang="fa-IR" dirty="0"/>
            </a:br>
            <a:r>
              <a:rPr lang="fa-IR" dirty="0"/>
              <a:t> </a:t>
            </a:r>
            <a:br>
              <a:rPr lang="fa-IR" dirty="0"/>
            </a:br>
            <a:endParaRPr lang="fa-IR" dirty="0"/>
          </a:p>
        </p:txBody>
      </p:sp>
    </p:spTree>
    <p:extLst>
      <p:ext uri="{BB962C8B-B14F-4D97-AF65-F5344CB8AC3E}">
        <p14:creationId xmlns:p14="http://schemas.microsoft.com/office/powerpoint/2010/main" val="3951003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133" y="669701"/>
            <a:ext cx="7704667" cy="5330115"/>
          </a:xfrm>
        </p:spPr>
        <p:txBody>
          <a:bodyPr/>
          <a:lstStyle/>
          <a:p>
            <a:r>
              <a:rPr lang="fa-IR" dirty="0"/>
              <a:t>با پا به عرصه گذاشتن مکتب کوبیسم، ضوابط دیرینه هنرهای نقاشی و پیکره تراشی از پایۀ و بن دگرگون شد، و ابتکار و اهتمام بزرگترین هنرمندان زمان را  به  خود موقوف ساخت، کوبیسم در قیاس با دیگر جنبش های هنری پیش از خود، گسست مثبت تری از  اصول و شیوه رنسانس  محسوب می شود،  کوبیسم  از یک سو به هنر  پیش از یونان چشم دارد و از سوی دیگر به آینده و راه پیش رو هنری.   باید گفت آنچه کوبیسم را از مکتبهای دیرین متمایز می دارد این است که کوبیسم هنر تقلیدگری نیست، بلکه هنری است ادراکی که می تواند تا مرحله آفرینش تعالی </a:t>
            </a:r>
            <a:r>
              <a:rPr lang="fa-IR" dirty="0" smtClean="0"/>
              <a:t>یابد.جوهر اصلی کوبیسم این موضوع است که به جای دیدن اشیا از یک نقطه وزاویه دید خاص ان را باید از زوایای مختلف دید وهنرمند با نمایش این زاویه دید مختلف ان را ازهمه جا به نمایش میگذارد.</a:t>
            </a:r>
            <a:endParaRPr lang="fa-IR" dirty="0"/>
          </a:p>
          <a:p>
            <a:endParaRPr lang="fa-IR" dirty="0"/>
          </a:p>
        </p:txBody>
      </p:sp>
    </p:spTree>
    <p:extLst>
      <p:ext uri="{BB962C8B-B14F-4D97-AF65-F5344CB8AC3E}">
        <p14:creationId xmlns:p14="http://schemas.microsoft.com/office/powerpoint/2010/main" val="2025885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023869"/>
          </a:xfrm>
        </p:spPr>
        <p:txBody>
          <a:bodyPr>
            <a:normAutofit/>
          </a:bodyPr>
          <a:lstStyle/>
          <a:p>
            <a:r>
              <a:rPr lang="fa-IR" sz="3600" dirty="0" smtClean="0"/>
              <a:t>کوبیسم به سه دوره تقسیم می شود</a:t>
            </a:r>
            <a:endParaRPr lang="fa-IR" sz="3600" dirty="0"/>
          </a:p>
        </p:txBody>
      </p:sp>
      <p:sp>
        <p:nvSpPr>
          <p:cNvPr id="3" name="Content Placeholder 2"/>
          <p:cNvSpPr>
            <a:spLocks noGrp="1"/>
          </p:cNvSpPr>
          <p:nvPr>
            <p:ph idx="1"/>
          </p:nvPr>
        </p:nvSpPr>
        <p:spPr>
          <a:xfrm>
            <a:off x="982133" y="2048814"/>
            <a:ext cx="7704667" cy="3332816"/>
          </a:xfrm>
        </p:spPr>
        <p:txBody>
          <a:bodyPr>
            <a:normAutofit/>
          </a:bodyPr>
          <a:lstStyle/>
          <a:p>
            <a:r>
              <a:rPr lang="fa-IR" dirty="0"/>
              <a:t>دوره اول که به </a:t>
            </a:r>
            <a:r>
              <a:rPr lang="fa-IR" b="1" dirty="0"/>
              <a:t>کوبیسم اولیۀ</a:t>
            </a:r>
            <a:r>
              <a:rPr lang="fa-IR" dirty="0"/>
              <a:t> معروف است به تابلوهایی گفته می شود که بین سالهای 1905 تا 1908 کشیده شده اند. </a:t>
            </a:r>
            <a:br>
              <a:rPr lang="fa-IR" dirty="0"/>
            </a:br>
            <a:r>
              <a:rPr lang="fa-IR" dirty="0"/>
              <a:t/>
            </a:r>
            <a:br>
              <a:rPr lang="fa-IR" dirty="0"/>
            </a:br>
            <a:r>
              <a:rPr lang="fa-IR" dirty="0"/>
              <a:t> مرحله دوم آن که به </a:t>
            </a:r>
            <a:r>
              <a:rPr lang="fa-IR" b="1" dirty="0"/>
              <a:t>کوبیسم تحلیلی</a:t>
            </a:r>
            <a:r>
              <a:rPr lang="fa-IR" dirty="0"/>
              <a:t> معروف است، تاکید بیشتری به فرایند جستجوی بصری دارد، هنرمندان سعی می کردند تا مجموعه ای از نقاط دید و پرسپکتیوهای مختلف را در اثر خود ارائه کنند </a:t>
            </a:r>
            <a:br>
              <a:rPr lang="fa-IR" dirty="0"/>
            </a:br>
            <a:endParaRPr lang="fa-IR" dirty="0"/>
          </a:p>
        </p:txBody>
      </p:sp>
    </p:spTree>
    <p:extLst>
      <p:ext uri="{BB962C8B-B14F-4D97-AF65-F5344CB8AC3E}">
        <p14:creationId xmlns:p14="http://schemas.microsoft.com/office/powerpoint/2010/main" val="436636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8112"/>
          </a:xfrm>
        </p:spPr>
        <p:txBody>
          <a:bodyPr>
            <a:normAutofit fontScale="90000"/>
          </a:bodyPr>
          <a:lstStyle/>
          <a:p>
            <a:r>
              <a:rPr lang="fa-IR" dirty="0">
                <a:latin typeface="Arial" panose="020B0604020202020204" pitchFamily="34" charset="0"/>
                <a:cs typeface="Arial" panose="020B0604020202020204" pitchFamily="34" charset="0"/>
              </a:rPr>
              <a:t>پرتره پابلو پیکاسو در نوجوانی</a:t>
            </a:r>
            <a:br>
              <a:rPr lang="fa-IR" dirty="0">
                <a:latin typeface="Arial" panose="020B0604020202020204" pitchFamily="34" charset="0"/>
                <a:cs typeface="Arial" panose="020B0604020202020204" pitchFamily="34" charset="0"/>
              </a:rPr>
            </a:br>
            <a:endParaRPr lang="fa-IR" dirty="0"/>
          </a:p>
        </p:txBody>
      </p:sp>
      <p:pic>
        <p:nvPicPr>
          <p:cNvPr id="4" name="Picture 2" descr="Image and video hosting by TinyPi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8821" y="1132209"/>
            <a:ext cx="4301577" cy="55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910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26" y="348803"/>
            <a:ext cx="3548130" cy="3332816"/>
          </a:xfrm>
        </p:spPr>
        <p:txBody>
          <a:bodyPr>
            <a:normAutofit/>
          </a:bodyPr>
          <a:lstStyle/>
          <a:p>
            <a:r>
              <a:rPr lang="fa-IR" dirty="0"/>
              <a:t>در این آثار توجه به رنگ یا تقریباً نادیده انگاشته می شد و یا شدیداً به چند مایه رنگ آبی، خاکستری، یا قهواه ای روشن که هماهنگ با سنگینی حجم های موجود در نقاشی است محدود می شدند. </a:t>
            </a:r>
          </a:p>
          <a:p>
            <a:endParaRPr lang="fa-IR" dirty="0"/>
          </a:p>
        </p:txBody>
      </p:sp>
      <p:pic>
        <p:nvPicPr>
          <p:cNvPr id="4" name="Picture 2" descr="Image and video hosting by Tiny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5" y="269786"/>
            <a:ext cx="41783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69215" y="5866462"/>
            <a:ext cx="3975516" cy="461665"/>
          </a:xfrm>
          <a:prstGeom prst="rect">
            <a:avLst/>
          </a:prstGeom>
        </p:spPr>
        <p:txBody>
          <a:bodyPr wrap="square">
            <a:spAutoFit/>
          </a:bodyPr>
          <a:lstStyle/>
          <a:p>
            <a:r>
              <a:rPr lang="fa-IR" sz="2400" dirty="0" smtClean="0"/>
              <a:t>طبیعت بیجان اثر بابلو پیکاسو</a:t>
            </a:r>
            <a:endParaRPr lang="fa-IR" sz="2400" dirty="0"/>
          </a:p>
        </p:txBody>
      </p:sp>
    </p:spTree>
    <p:extLst>
      <p:ext uri="{BB962C8B-B14F-4D97-AF65-F5344CB8AC3E}">
        <p14:creationId xmlns:p14="http://schemas.microsoft.com/office/powerpoint/2010/main" val="120900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9279" y="283335"/>
            <a:ext cx="3187521" cy="5716481"/>
          </a:xfrm>
        </p:spPr>
        <p:txBody>
          <a:bodyPr>
            <a:normAutofit/>
          </a:bodyPr>
          <a:lstStyle/>
          <a:p>
            <a:r>
              <a:rPr lang="fa-IR" dirty="0"/>
              <a:t>دوره سوم کوبیسم که به </a:t>
            </a:r>
            <a:r>
              <a:rPr lang="fa-IR" b="1" dirty="0"/>
              <a:t>کوبیسم ترکیبی</a:t>
            </a:r>
            <a:r>
              <a:rPr lang="fa-IR" dirty="0"/>
              <a:t>خوانده می شود، رنگ واپس می نشیند و هنرمند با کلاژ کلمات حروف وبافت های نامقبول سطح تابلو را پر می کند. معمولاً از سطوح واقعی همچون کارتن، کاغذ دیواری یا روزنامه در سطح کار نقاشی استفاده می شود.</a:t>
            </a:r>
            <a:br>
              <a:rPr lang="fa-IR" dirty="0"/>
            </a:br>
            <a:endParaRPr lang="fa-IR" dirty="0"/>
          </a:p>
        </p:txBody>
      </p:sp>
      <p:pic>
        <p:nvPicPr>
          <p:cNvPr id="4" name="Picture 2" descr="Image and video hosting by Tiny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579" y="467262"/>
            <a:ext cx="45847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47524" y="4935894"/>
            <a:ext cx="4318810" cy="369332"/>
          </a:xfrm>
          <a:prstGeom prst="rect">
            <a:avLst/>
          </a:prstGeom>
        </p:spPr>
        <p:txBody>
          <a:bodyPr wrap="none">
            <a:spAutoFit/>
          </a:bodyPr>
          <a:lstStyle/>
          <a:p>
            <a:r>
              <a:rPr lang="fa-IR" dirty="0" smtClean="0"/>
              <a:t>سه نوازنده اثر پابلو پیکاسو-کوبیسم تحلیلی</a:t>
            </a:r>
          </a:p>
        </p:txBody>
      </p:sp>
    </p:spTree>
    <p:extLst>
      <p:ext uri="{BB962C8B-B14F-4D97-AF65-F5344CB8AC3E}">
        <p14:creationId xmlns:p14="http://schemas.microsoft.com/office/powerpoint/2010/main" val="3127515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133" y="605307"/>
            <a:ext cx="7704667" cy="5394509"/>
          </a:xfrm>
        </p:spPr>
        <p:txBody>
          <a:bodyPr>
            <a:normAutofit lnSpcReduction="10000"/>
          </a:bodyPr>
          <a:lstStyle/>
          <a:p>
            <a:pPr>
              <a:lnSpc>
                <a:spcPct val="150000"/>
              </a:lnSpc>
            </a:pPr>
            <a:r>
              <a:rPr lang="fa-IR" dirty="0"/>
              <a:t>در مجموع کوبیسم جنبشی در نقاشی و مجسمه سازی بود که بعدها نیز در معماری تاثیر گذاری خود را به نمایش گذاشت. از کوبیسم به عنوان یکی از نقاط ثقل مهم در هنر غرب یاد می شود، و آن را از ابداعات پیکاسو و براک می نامند.</a:t>
            </a:r>
          </a:p>
          <a:p>
            <a:pPr>
              <a:lnSpc>
                <a:spcPct val="150000"/>
              </a:lnSpc>
            </a:pPr>
            <a:r>
              <a:rPr lang="fa-IR" dirty="0"/>
              <a:t>تاثیر گزاری کوبیسم و سه دورۀ آن، در معماری منجر به پدید آمدن سبکهایی همچون </a:t>
            </a:r>
            <a:r>
              <a:rPr lang="fa-IR" b="1" dirty="0"/>
              <a:t>دیکانستراکشن</a:t>
            </a:r>
            <a:r>
              <a:rPr lang="fa-IR" dirty="0"/>
              <a:t>، </a:t>
            </a:r>
            <a:r>
              <a:rPr lang="fa-IR" b="1" dirty="0"/>
              <a:t>فولدینگ</a:t>
            </a:r>
            <a:r>
              <a:rPr lang="fa-IR" dirty="0"/>
              <a:t> و </a:t>
            </a:r>
            <a:r>
              <a:rPr lang="fa-IR" b="1" dirty="0"/>
              <a:t>پیدایش کیهانی</a:t>
            </a:r>
            <a:r>
              <a:rPr lang="fa-IR" dirty="0"/>
              <a:t> </a:t>
            </a:r>
            <a:r>
              <a:rPr lang="fa-IR" dirty="0" smtClean="0"/>
              <a:t>شد.</a:t>
            </a:r>
            <a:endParaRPr lang="fa-IR" dirty="0"/>
          </a:p>
          <a:p>
            <a:pPr>
              <a:lnSpc>
                <a:spcPct val="150000"/>
              </a:lnSpc>
            </a:pPr>
            <a:endParaRPr lang="fa-IR" dirty="0"/>
          </a:p>
          <a:p>
            <a:pPr>
              <a:lnSpc>
                <a:spcPct val="150000"/>
              </a:lnSpc>
            </a:pPr>
            <a:r>
              <a:rPr lang="fa-IR" dirty="0"/>
              <a:t>همان طور که گفته شد نقاشی تجربه خود را در به کارگیری احجام با مکتب کوبیسم آغاز کرد و  آن را با سه مرحله (کوبیسم اولیه، کوبیسم تحلیلی، کوبیسم ترکیبی) به کمال و تکامل رساند، معماری نیز در سال 1982 و با مکتب دیکانستراکشن رویکردی نو به حجم را در طرح آغاز کرد. </a:t>
            </a:r>
          </a:p>
        </p:txBody>
      </p:sp>
    </p:spTree>
    <p:extLst>
      <p:ext uri="{BB962C8B-B14F-4D97-AF65-F5344CB8AC3E}">
        <p14:creationId xmlns:p14="http://schemas.microsoft.com/office/powerpoint/2010/main" val="3493165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34" y="276897"/>
            <a:ext cx="4501166" cy="985233"/>
          </a:xfrm>
        </p:spPr>
        <p:txBody>
          <a:bodyPr/>
          <a:lstStyle/>
          <a:p>
            <a:r>
              <a:rPr lang="fa-IR" dirty="0" smtClean="0"/>
              <a:t>هنرمندان این سبک</a:t>
            </a:r>
            <a:endParaRPr lang="fa-IR" dirty="0"/>
          </a:p>
        </p:txBody>
      </p:sp>
      <p:sp>
        <p:nvSpPr>
          <p:cNvPr id="3" name="Content Placeholder 2"/>
          <p:cNvSpPr>
            <a:spLocks noGrp="1"/>
          </p:cNvSpPr>
          <p:nvPr>
            <p:ph idx="1"/>
          </p:nvPr>
        </p:nvSpPr>
        <p:spPr>
          <a:xfrm>
            <a:off x="5589431" y="1633402"/>
            <a:ext cx="3499833" cy="4612851"/>
          </a:xfrm>
        </p:spPr>
        <p:txBody>
          <a:bodyPr>
            <a:normAutofit/>
          </a:bodyPr>
          <a:lstStyle/>
          <a:p>
            <a:r>
              <a:rPr lang="fa-IR" dirty="0" smtClean="0"/>
              <a:t>به </a:t>
            </a:r>
            <a:r>
              <a:rPr lang="fa-IR" dirty="0"/>
              <a:t>جز ژرژ براک و پابلو پیکاسو که از آن‌ها به عنوان آفرینندگان این سبک یاد شده، </a:t>
            </a:r>
            <a:r>
              <a:rPr lang="fa-IR" dirty="0" smtClean="0"/>
              <a:t>فرانک گهری </a:t>
            </a:r>
            <a:r>
              <a:rPr lang="fa-IR" dirty="0"/>
              <a:t>به خصوص پس از این دو و در قالب کوبیسم ترکیبی به خلق آثاری </a:t>
            </a:r>
            <a:r>
              <a:rPr lang="fa-IR" dirty="0" smtClean="0"/>
              <a:t>پرداخت.طرح های فرانک کهری مستند از نقاشی کوبیستی است  </a:t>
            </a:r>
            <a:endParaRPr lang="fa-IR" dirty="0"/>
          </a:p>
        </p:txBody>
      </p:sp>
      <p:pic>
        <p:nvPicPr>
          <p:cNvPr id="6" name="Picture 5"/>
          <p:cNvPicPr>
            <a:picLocks noChangeAspect="1"/>
          </p:cNvPicPr>
          <p:nvPr/>
        </p:nvPicPr>
        <p:blipFill>
          <a:blip r:embed="rId2"/>
          <a:stretch>
            <a:fillRect/>
          </a:stretch>
        </p:blipFill>
        <p:spPr>
          <a:xfrm>
            <a:off x="1229933" y="1262130"/>
            <a:ext cx="4201732" cy="4201732"/>
          </a:xfrm>
          <a:prstGeom prst="rect">
            <a:avLst/>
          </a:prstGeom>
        </p:spPr>
      </p:pic>
      <p:sp>
        <p:nvSpPr>
          <p:cNvPr id="7" name="Rectangle 6"/>
          <p:cNvSpPr/>
          <p:nvPr/>
        </p:nvSpPr>
        <p:spPr>
          <a:xfrm>
            <a:off x="2034862" y="5589431"/>
            <a:ext cx="2241236" cy="523220"/>
          </a:xfrm>
          <a:prstGeom prst="rect">
            <a:avLst/>
          </a:prstGeom>
        </p:spPr>
        <p:txBody>
          <a:bodyPr wrap="square">
            <a:spAutoFit/>
          </a:bodyPr>
          <a:lstStyle/>
          <a:p>
            <a:r>
              <a:rPr lang="fa-IR" sz="2800" dirty="0" smtClean="0"/>
              <a:t>فرانک گهری</a:t>
            </a:r>
            <a:endParaRPr lang="fa-IR" sz="2800" dirty="0"/>
          </a:p>
        </p:txBody>
      </p:sp>
    </p:spTree>
    <p:extLst>
      <p:ext uri="{BB962C8B-B14F-4D97-AF65-F5344CB8AC3E}">
        <p14:creationId xmlns:p14="http://schemas.microsoft.com/office/powerpoint/2010/main" val="360617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735" y="107550"/>
            <a:ext cx="2998846" cy="1293028"/>
          </a:xfrm>
        </p:spPr>
        <p:txBody>
          <a:bodyPr/>
          <a:lstStyle/>
          <a:p>
            <a:r>
              <a:rPr lang="fa-IR" dirty="0" smtClean="0"/>
              <a:t>جنبش فوتوریسم</a:t>
            </a:r>
            <a:endParaRPr lang="fa-IR" dirty="0"/>
          </a:p>
        </p:txBody>
      </p:sp>
      <p:sp>
        <p:nvSpPr>
          <p:cNvPr id="3" name="Content Placeholder 2"/>
          <p:cNvSpPr>
            <a:spLocks noGrp="1"/>
          </p:cNvSpPr>
          <p:nvPr>
            <p:ph idx="1"/>
          </p:nvPr>
        </p:nvSpPr>
        <p:spPr>
          <a:xfrm>
            <a:off x="1171976" y="1661375"/>
            <a:ext cx="7351905" cy="5001510"/>
          </a:xfrm>
        </p:spPr>
        <p:txBody>
          <a:bodyPr/>
          <a:lstStyle/>
          <a:p>
            <a:pPr marL="0" indent="0">
              <a:buNone/>
            </a:pPr>
            <a:r>
              <a:rPr lang="fa-IR" sz="2400" dirty="0" smtClean="0">
                <a:solidFill>
                  <a:schemeClr val="tx1">
                    <a:lumMod val="95000"/>
                  </a:schemeClr>
                </a:solidFill>
                <a:cs typeface="B Homa" pitchFamily="2" charset="-78"/>
              </a:rPr>
              <a:t>اين </a:t>
            </a:r>
            <a:r>
              <a:rPr lang="fa-IR" sz="2400" dirty="0">
                <a:solidFill>
                  <a:schemeClr val="tx1">
                    <a:lumMod val="95000"/>
                  </a:schemeClr>
                </a:solidFill>
                <a:cs typeface="B Homa" pitchFamily="2" charset="-78"/>
              </a:rPr>
              <a:t>جنبش به مدت 3قرن پس از ظهور باروک در ايتاليا وبعد از جنگ جهاني اول ظهور كرد.</a:t>
            </a:r>
            <a:br>
              <a:rPr lang="fa-IR" sz="2400" dirty="0">
                <a:solidFill>
                  <a:schemeClr val="tx1">
                    <a:lumMod val="95000"/>
                  </a:schemeClr>
                </a:solidFill>
                <a:cs typeface="B Homa" pitchFamily="2" charset="-78"/>
              </a:rPr>
            </a:br>
            <a:r>
              <a:rPr lang="fa-IR" sz="2400" dirty="0">
                <a:solidFill>
                  <a:schemeClr val="tx1">
                    <a:lumMod val="95000"/>
                  </a:schemeClr>
                </a:solidFill>
                <a:cs typeface="B Homa" pitchFamily="2" charset="-78"/>
              </a:rPr>
              <a:t>و</a:t>
            </a:r>
            <a:r>
              <a:rPr lang="fa-IR" sz="2400" dirty="0" smtClean="0">
                <a:solidFill>
                  <a:schemeClr val="tx1">
                    <a:lumMod val="95000"/>
                  </a:schemeClr>
                </a:solidFill>
                <a:cs typeface="B Homa" pitchFamily="2" charset="-78"/>
              </a:rPr>
              <a:t>پديد </a:t>
            </a:r>
            <a:r>
              <a:rPr lang="ar-LY" sz="2400" dirty="0">
                <a:solidFill>
                  <a:schemeClr val="tx1">
                    <a:lumMod val="95000"/>
                  </a:schemeClr>
                </a:solidFill>
                <a:cs typeface="B Homa" pitchFamily="2" charset="-78"/>
              </a:rPr>
              <a:t>آ</a:t>
            </a:r>
            <a:r>
              <a:rPr lang="fa-IR" sz="2400" dirty="0">
                <a:solidFill>
                  <a:schemeClr val="tx1">
                    <a:lumMod val="95000"/>
                  </a:schemeClr>
                </a:solidFill>
                <a:cs typeface="B Homa" pitchFamily="2" charset="-78"/>
              </a:rPr>
              <a:t>ورندگان اين جنبش  خواستار جهاني بودند كه يكسره خود را با شرايط جديد به وجود آمده در اثر انقلاب صنعتي وظهور تكنولوژي جديد تطبيق دهد وآن چه را كه مربوط به جهان </a:t>
            </a:r>
            <a:r>
              <a:rPr lang="fa-IR" sz="2400" dirty="0" smtClean="0">
                <a:solidFill>
                  <a:schemeClr val="tx1">
                    <a:lumMod val="95000"/>
                  </a:schemeClr>
                </a:solidFill>
                <a:cs typeface="B Homa" pitchFamily="2" charset="-78"/>
              </a:rPr>
              <a:t>قبل </a:t>
            </a:r>
            <a:r>
              <a:rPr lang="fa-IR" sz="2400" dirty="0">
                <a:solidFill>
                  <a:schemeClr val="tx1">
                    <a:lumMod val="95000"/>
                  </a:schemeClr>
                </a:solidFill>
                <a:cs typeface="B Homa" pitchFamily="2" charset="-78"/>
              </a:rPr>
              <a:t>از صنعت مدرن است از تاريخ حذف </a:t>
            </a:r>
            <a:r>
              <a:rPr lang="fa-IR" sz="2400" dirty="0" smtClean="0">
                <a:solidFill>
                  <a:schemeClr val="tx1">
                    <a:lumMod val="95000"/>
                  </a:schemeClr>
                </a:solidFill>
                <a:cs typeface="B Homa" pitchFamily="2" charset="-78"/>
              </a:rPr>
              <a:t>کنند</a:t>
            </a:r>
            <a:r>
              <a:rPr lang="fa-IR" sz="2400" dirty="0">
                <a:solidFill>
                  <a:schemeClr val="tx1">
                    <a:lumMod val="95000"/>
                  </a:schemeClr>
                </a:solidFill>
                <a:cs typeface="B Homa" pitchFamily="2" charset="-78"/>
              </a:rPr>
              <a:t>.</a:t>
            </a:r>
            <a:r>
              <a:rPr lang="ar-SA" sz="2400" dirty="0">
                <a:solidFill>
                  <a:schemeClr val="tx1">
                    <a:lumMod val="95000"/>
                  </a:schemeClr>
                </a:solidFill>
                <a:cs typeface="B Homa" pitchFamily="2" charset="-78"/>
              </a:rPr>
              <a:t/>
            </a:r>
            <a:br>
              <a:rPr lang="ar-SA" sz="2400" dirty="0">
                <a:solidFill>
                  <a:schemeClr val="tx1">
                    <a:lumMod val="95000"/>
                  </a:schemeClr>
                </a:solidFill>
                <a:cs typeface="B Homa" pitchFamily="2" charset="-78"/>
              </a:rPr>
            </a:br>
            <a:r>
              <a:rPr lang="fa-IR" sz="2400" dirty="0" smtClean="0">
                <a:solidFill>
                  <a:schemeClr val="tx1">
                    <a:lumMod val="95000"/>
                  </a:schemeClr>
                </a:solidFill>
                <a:cs typeface="B Homa" pitchFamily="2" charset="-78"/>
              </a:rPr>
              <a:t>اين جنبش </a:t>
            </a:r>
            <a:r>
              <a:rPr lang="fa-IR" sz="2400" dirty="0">
                <a:solidFill>
                  <a:schemeClr val="tx1">
                    <a:lumMod val="95000"/>
                  </a:schemeClr>
                </a:solidFill>
                <a:cs typeface="B Homa" pitchFamily="2" charset="-78"/>
              </a:rPr>
              <a:t>نسبتا عمر كوتاهي داشت و شروع جنگ جهاني اول  آغازي بود بر پايان اين جنبش كه مي خواست در تاريخ معماري تحولي جديد ايجاد كند.</a:t>
            </a:r>
            <a:br>
              <a:rPr lang="fa-IR" sz="2400" dirty="0">
                <a:solidFill>
                  <a:schemeClr val="tx1">
                    <a:lumMod val="95000"/>
                  </a:schemeClr>
                </a:solidFill>
                <a:cs typeface="B Homa" pitchFamily="2" charset="-78"/>
              </a:rPr>
            </a:br>
            <a:r>
              <a:rPr lang="fa-IR" sz="2400" dirty="0" smtClean="0">
                <a:solidFill>
                  <a:schemeClr val="tx1">
                    <a:lumMod val="95000"/>
                  </a:schemeClr>
                </a:solidFill>
                <a:cs typeface="B Homa" pitchFamily="2" charset="-78"/>
              </a:rPr>
              <a:t>هيچ </a:t>
            </a:r>
            <a:r>
              <a:rPr lang="fa-IR" sz="2400" dirty="0">
                <a:solidFill>
                  <a:schemeClr val="tx1">
                    <a:lumMod val="95000"/>
                  </a:schemeClr>
                </a:solidFill>
                <a:cs typeface="B Homa" pitchFamily="2" charset="-78"/>
              </a:rPr>
              <a:t>ساختمان مهمي به اين </a:t>
            </a:r>
            <a:r>
              <a:rPr lang="fa-IR" sz="2400" dirty="0" smtClean="0">
                <a:solidFill>
                  <a:schemeClr val="tx1">
                    <a:lumMod val="95000"/>
                  </a:schemeClr>
                </a:solidFill>
                <a:cs typeface="B Homa" pitchFamily="2" charset="-78"/>
              </a:rPr>
              <a:t>سبک </a:t>
            </a:r>
            <a:r>
              <a:rPr lang="fa-IR" sz="2400" dirty="0">
                <a:solidFill>
                  <a:schemeClr val="tx1">
                    <a:lumMod val="95000"/>
                  </a:schemeClr>
                </a:solidFill>
                <a:cs typeface="B Homa" pitchFamily="2" charset="-78"/>
              </a:rPr>
              <a:t>ساخته </a:t>
            </a:r>
            <a:r>
              <a:rPr lang="fa-IR" sz="2400" dirty="0" smtClean="0">
                <a:solidFill>
                  <a:schemeClr val="tx1">
                    <a:lumMod val="95000"/>
                  </a:schemeClr>
                </a:solidFill>
                <a:cs typeface="B Homa" pitchFamily="2" charset="-78"/>
              </a:rPr>
              <a:t>نشد.</a:t>
            </a:r>
            <a:br>
              <a:rPr lang="fa-IR" sz="2400" dirty="0" smtClean="0">
                <a:solidFill>
                  <a:schemeClr val="tx1">
                    <a:lumMod val="95000"/>
                  </a:schemeClr>
                </a:solidFill>
                <a:cs typeface="B Homa" pitchFamily="2" charset="-78"/>
              </a:rPr>
            </a:br>
            <a:r>
              <a:rPr lang="fa-IR" sz="2400" dirty="0" smtClean="0">
                <a:solidFill>
                  <a:schemeClr val="tx1">
                    <a:lumMod val="95000"/>
                  </a:schemeClr>
                </a:solidFill>
                <a:cs typeface="B Homa" pitchFamily="2" charset="-78"/>
              </a:rPr>
              <a:t>بلند </a:t>
            </a:r>
            <a:r>
              <a:rPr lang="fa-IR" sz="2400" dirty="0">
                <a:solidFill>
                  <a:schemeClr val="tx1">
                    <a:lumMod val="95000"/>
                  </a:schemeClr>
                </a:solidFill>
                <a:cs typeface="B Homa" pitchFamily="2" charset="-78"/>
              </a:rPr>
              <a:t>مرتبه سازي همه از مواردي بودند كه بعد ها تاثير بسياري برافكار وطرح هاي معماران مدرن متعالي همچون كوربوزيه وگروپيوس وهمچنين </a:t>
            </a:r>
            <a:r>
              <a:rPr lang="fa-IR" sz="2400" dirty="0" smtClean="0">
                <a:solidFill>
                  <a:schemeClr val="tx1">
                    <a:lumMod val="95000"/>
                  </a:schemeClr>
                </a:solidFill>
                <a:cs typeface="B Homa" pitchFamily="2" charset="-78"/>
              </a:rPr>
              <a:t>سبک </a:t>
            </a:r>
            <a:r>
              <a:rPr lang="fa-IR" sz="2400" dirty="0">
                <a:solidFill>
                  <a:schemeClr val="tx1">
                    <a:lumMod val="95000"/>
                  </a:schemeClr>
                </a:solidFill>
                <a:cs typeface="B Homa" pitchFamily="2" charset="-78"/>
              </a:rPr>
              <a:t>هايي چون كانستراكتيوسم وهاي -</a:t>
            </a:r>
            <a:r>
              <a:rPr lang="fa-IR" sz="2400" dirty="0" smtClean="0">
                <a:solidFill>
                  <a:schemeClr val="tx1">
                    <a:lumMod val="95000"/>
                  </a:schemeClr>
                </a:solidFill>
                <a:cs typeface="B Homa" pitchFamily="2" charset="-78"/>
              </a:rPr>
              <a:t>تک </a:t>
            </a:r>
            <a:r>
              <a:rPr lang="fa-IR" sz="2400" dirty="0">
                <a:solidFill>
                  <a:schemeClr val="tx1">
                    <a:lumMod val="95000"/>
                  </a:schemeClr>
                </a:solidFill>
                <a:cs typeface="B Homa" pitchFamily="2" charset="-78"/>
              </a:rPr>
              <a:t>گذاشتند</a:t>
            </a:r>
            <a:r>
              <a:rPr lang="fa-IR" sz="2400" dirty="0" smtClean="0">
                <a:solidFill>
                  <a:schemeClr val="tx1">
                    <a:lumMod val="95000"/>
                  </a:schemeClr>
                </a:solidFill>
                <a:cs typeface="B Homa" pitchFamily="2" charset="-78"/>
              </a:rPr>
              <a:t>. </a:t>
            </a:r>
            <a:r>
              <a:rPr lang="ar-SA" sz="2400" dirty="0">
                <a:solidFill>
                  <a:schemeClr val="tx1">
                    <a:lumMod val="95000"/>
                  </a:schemeClr>
                </a:solidFill>
                <a:cs typeface="B Homa" pitchFamily="2" charset="-78"/>
              </a:rPr>
              <a:t>فوتوريسم پيش از جنگ </a:t>
            </a:r>
            <a:r>
              <a:rPr lang="ar-SA" sz="2400" dirty="0" smtClean="0">
                <a:solidFill>
                  <a:schemeClr val="tx1">
                    <a:lumMod val="95000"/>
                  </a:schemeClr>
                </a:solidFill>
                <a:cs typeface="B Homa" pitchFamily="2" charset="-78"/>
              </a:rPr>
              <a:t>جهان</a:t>
            </a:r>
            <a:r>
              <a:rPr lang="fa-IR" sz="2400" dirty="0" smtClean="0">
                <a:solidFill>
                  <a:schemeClr val="tx1">
                    <a:lumMod val="95000"/>
                  </a:schemeClr>
                </a:solidFill>
                <a:cs typeface="B Homa" pitchFamily="2" charset="-78"/>
              </a:rPr>
              <a:t>ی </a:t>
            </a:r>
            <a:r>
              <a:rPr lang="ar-SA" sz="2400" dirty="0" smtClean="0">
                <a:solidFill>
                  <a:schemeClr val="tx1">
                    <a:lumMod val="95000"/>
                  </a:schemeClr>
                </a:solidFill>
                <a:cs typeface="B Homa" pitchFamily="2" charset="-78"/>
              </a:rPr>
              <a:t>اول </a:t>
            </a:r>
            <a:r>
              <a:rPr lang="ar-SA" sz="2400" dirty="0">
                <a:solidFill>
                  <a:schemeClr val="tx1">
                    <a:lumMod val="95000"/>
                  </a:schemeClr>
                </a:solidFill>
                <a:cs typeface="B Homa" pitchFamily="2" charset="-78"/>
              </a:rPr>
              <a:t>به کلي از بين رفت.</a:t>
            </a:r>
            <a:endParaRPr lang="fa-IR" dirty="0">
              <a:solidFill>
                <a:schemeClr val="tx1">
                  <a:lumMod val="95000"/>
                </a:schemeClr>
              </a:solidFill>
            </a:endParaRPr>
          </a:p>
        </p:txBody>
      </p:sp>
    </p:spTree>
    <p:extLst>
      <p:ext uri="{BB962C8B-B14F-4D97-AF65-F5344CB8AC3E}">
        <p14:creationId xmlns:p14="http://schemas.microsoft.com/office/powerpoint/2010/main" val="2664645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130" y="122350"/>
            <a:ext cx="2865549" cy="972354"/>
          </a:xfrm>
        </p:spPr>
        <p:txBody>
          <a:bodyPr/>
          <a:lstStyle/>
          <a:p>
            <a:r>
              <a:rPr lang="fa-IR" dirty="0" smtClean="0"/>
              <a:t>پاپلو پیکاسو</a:t>
            </a:r>
            <a:endParaRPr lang="fa-IR" dirty="0"/>
          </a:p>
        </p:txBody>
      </p:sp>
      <p:sp>
        <p:nvSpPr>
          <p:cNvPr id="3" name="Content Placeholder 2"/>
          <p:cNvSpPr>
            <a:spLocks noGrp="1"/>
          </p:cNvSpPr>
          <p:nvPr>
            <p:ph idx="1"/>
          </p:nvPr>
        </p:nvSpPr>
        <p:spPr>
          <a:xfrm>
            <a:off x="4198512" y="1094704"/>
            <a:ext cx="4836017" cy="5615189"/>
          </a:xfrm>
        </p:spPr>
        <p:txBody>
          <a:bodyPr>
            <a:normAutofit/>
          </a:bodyPr>
          <a:lstStyle/>
          <a:p>
            <a:r>
              <a:rPr lang="fa-IR" dirty="0"/>
              <a:t>نقاش، شاعر، طراح صحنه، پیکرتراش، گراورساز و سرامیک کار اسپانیایی و یکی از برترین و تاثیرگذارترین هنرمندان سده ۲۰ میلادی بود. او به همراه ژرژ براک، نقاش و پیکرتراش فرانسوی، سبک کوبیسم را پدید آورد. از جمله آثار مشهور او می‌توان به دوشیزگان آوینیون و گرنیکا اشاره کرد. پیکاسو بیشتر عمر خود را در فرانسه به سر برد. او به دلیل جستجوگری، نوآوری، پرکاری و اثرگذاری بر معاصران، یکی از مهم‌ترین هنرمندان سده بیستم به شمار می‌آید.</a:t>
            </a:r>
          </a:p>
        </p:txBody>
      </p:sp>
      <p:pic>
        <p:nvPicPr>
          <p:cNvPr id="4" name="Picture 3"/>
          <p:cNvPicPr>
            <a:picLocks noChangeAspect="1"/>
          </p:cNvPicPr>
          <p:nvPr/>
        </p:nvPicPr>
        <p:blipFill>
          <a:blip r:embed="rId2"/>
          <a:stretch>
            <a:fillRect/>
          </a:stretch>
        </p:blipFill>
        <p:spPr>
          <a:xfrm>
            <a:off x="682580" y="1094703"/>
            <a:ext cx="3307916" cy="4288039"/>
          </a:xfrm>
          <a:prstGeom prst="rect">
            <a:avLst/>
          </a:prstGeom>
        </p:spPr>
      </p:pic>
      <p:sp>
        <p:nvSpPr>
          <p:cNvPr id="5" name="Rectangle 4"/>
          <p:cNvSpPr/>
          <p:nvPr/>
        </p:nvSpPr>
        <p:spPr>
          <a:xfrm>
            <a:off x="1676101" y="5665562"/>
            <a:ext cx="2037737" cy="523220"/>
          </a:xfrm>
          <a:prstGeom prst="rect">
            <a:avLst/>
          </a:prstGeom>
        </p:spPr>
        <p:txBody>
          <a:bodyPr wrap="none">
            <a:spAutoFit/>
          </a:bodyPr>
          <a:lstStyle/>
          <a:p>
            <a:r>
              <a:rPr lang="fa-IR" sz="2800" dirty="0" smtClean="0"/>
              <a:t>پابلو پیکاسو </a:t>
            </a:r>
            <a:endParaRPr lang="fa-IR" sz="2800" dirty="0"/>
          </a:p>
        </p:txBody>
      </p:sp>
    </p:spTree>
    <p:extLst>
      <p:ext uri="{BB962C8B-B14F-4D97-AF65-F5344CB8AC3E}">
        <p14:creationId xmlns:p14="http://schemas.microsoft.com/office/powerpoint/2010/main" val="4240043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082" y="251139"/>
            <a:ext cx="5505718" cy="907959"/>
          </a:xfrm>
        </p:spPr>
        <p:txBody>
          <a:bodyPr>
            <a:normAutofit/>
          </a:bodyPr>
          <a:lstStyle/>
          <a:p>
            <a:r>
              <a:rPr lang="fa-IR" sz="3600" dirty="0" smtClean="0"/>
              <a:t>مشهورترین نقاشی پیکاسو</a:t>
            </a:r>
            <a:endParaRPr lang="fa-IR" sz="3600" dirty="0"/>
          </a:p>
        </p:txBody>
      </p:sp>
      <p:sp>
        <p:nvSpPr>
          <p:cNvPr id="3" name="Content Placeholder 2"/>
          <p:cNvSpPr>
            <a:spLocks noGrp="1"/>
          </p:cNvSpPr>
          <p:nvPr>
            <p:ph idx="1"/>
          </p:nvPr>
        </p:nvSpPr>
        <p:spPr>
          <a:xfrm>
            <a:off x="982133" y="1159098"/>
            <a:ext cx="7704667" cy="5698901"/>
          </a:xfrm>
        </p:spPr>
        <p:txBody>
          <a:bodyPr>
            <a:normAutofit/>
          </a:bodyPr>
          <a:lstStyle/>
          <a:p>
            <a:r>
              <a:rPr lang="fa-IR" dirty="0" smtClean="0"/>
              <a:t>تابلو </a:t>
            </a:r>
            <a:r>
              <a:rPr lang="fa-IR" dirty="0"/>
              <a:t>نقاشی </a:t>
            </a:r>
            <a:r>
              <a:rPr lang="fa-IR" dirty="0" smtClean="0"/>
              <a:t>گرنیکا  </a:t>
            </a:r>
            <a:r>
              <a:rPr lang="fa-IR" dirty="0"/>
              <a:t>از چپ به راست یک مادری را نشان میدهد که بالای جسد بیجان دختر کودکش زانو زده و سرش را به آسمان گرفته و داره درد خودش را فریاد می‌زند. کنار زن کله یک گاو نر است که سمبل فاشیسم و دیکتاتوری ژنرال فرانکو میباشد. </a:t>
            </a:r>
          </a:p>
          <a:p>
            <a:endParaRPr lang="fa-IR" dirty="0"/>
          </a:p>
          <a:p>
            <a:r>
              <a:rPr lang="fa-IR" dirty="0"/>
              <a:t>پایین تصویر در سمت چپ جسد یک سرباز مدافع دیده میشود که هنوز در دست راستش یک شمشیر شکسته گرفته. در وسط تابلو یک اسب است(سمبل پرولتاریا و زحمتکشان) که یک دست یک نیزه را از بالا با تنش فرو کرده. سمت راست اسب یک دختر جوان در حال فرار از سمت راست تابلو به طرف سمت چپ تابلو </a:t>
            </a:r>
            <a:r>
              <a:rPr lang="fa-IR" dirty="0" smtClean="0"/>
              <a:t>میباشد..</a:t>
            </a:r>
            <a:endParaRPr lang="fa-IR" dirty="0"/>
          </a:p>
        </p:txBody>
      </p:sp>
    </p:spTree>
    <p:extLst>
      <p:ext uri="{BB962C8B-B14F-4D97-AF65-F5344CB8AC3E}">
        <p14:creationId xmlns:p14="http://schemas.microsoft.com/office/powerpoint/2010/main" val="1816238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6264" y="2717444"/>
            <a:ext cx="7695791" cy="3322749"/>
          </a:xfrm>
          <a:prstGeom prst="rect">
            <a:avLst/>
          </a:prstGeom>
        </p:spPr>
      </p:pic>
      <p:sp>
        <p:nvSpPr>
          <p:cNvPr id="5" name="Rectangle 4"/>
          <p:cNvSpPr/>
          <p:nvPr/>
        </p:nvSpPr>
        <p:spPr>
          <a:xfrm>
            <a:off x="1378039" y="765048"/>
            <a:ext cx="6832243" cy="1200329"/>
          </a:xfrm>
          <a:prstGeom prst="rect">
            <a:avLst/>
          </a:prstGeom>
        </p:spPr>
        <p:txBody>
          <a:bodyPr wrap="square">
            <a:spAutoFit/>
          </a:bodyPr>
          <a:lstStyle/>
          <a:p>
            <a:r>
              <a:rPr lang="fa-IR" sz="2400" dirty="0" smtClean="0"/>
              <a:t>در قسمت راست تصویر یک زنی است که در میا‌‌ن شعله‌های آتش در حال سوختن است و دستهایش را سوی آسمان دراز کرده است.</a:t>
            </a:r>
            <a:endParaRPr lang="fa-IR" sz="2400" dirty="0"/>
          </a:p>
        </p:txBody>
      </p:sp>
    </p:spTree>
    <p:extLst>
      <p:ext uri="{BB962C8B-B14F-4D97-AF65-F5344CB8AC3E}">
        <p14:creationId xmlns:p14="http://schemas.microsoft.com/office/powerpoint/2010/main" val="4005622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9572" y="315533"/>
            <a:ext cx="4926169" cy="998112"/>
          </a:xfrm>
        </p:spPr>
        <p:txBody>
          <a:bodyPr>
            <a:normAutofit/>
          </a:bodyPr>
          <a:lstStyle/>
          <a:p>
            <a:pPr lvl="1"/>
            <a:r>
              <a:rPr lang="fa-IR" sz="3200" dirty="0"/>
              <a:t>دوشیزگان آوینیون-اثر پابلو پیکاسو</a:t>
            </a:r>
          </a:p>
        </p:txBody>
      </p:sp>
      <p:sp>
        <p:nvSpPr>
          <p:cNvPr id="5" name="Content Placeholder 4"/>
          <p:cNvSpPr>
            <a:spLocks noGrp="1"/>
          </p:cNvSpPr>
          <p:nvPr>
            <p:ph idx="1"/>
          </p:nvPr>
        </p:nvSpPr>
        <p:spPr>
          <a:xfrm>
            <a:off x="4681470" y="1313645"/>
            <a:ext cx="4462530" cy="4776323"/>
          </a:xfrm>
        </p:spPr>
        <p:txBody>
          <a:bodyPr>
            <a:normAutofit/>
          </a:bodyPr>
          <a:lstStyle/>
          <a:p>
            <a:r>
              <a:rPr lang="fa-IR" dirty="0"/>
              <a:t>آرکیپنکو پیکره ساز روسی در باره تاثیر کوبیسم بر مجسمه سازی و معماری این چنین می گوید : </a:t>
            </a:r>
            <a:br>
              <a:rPr lang="fa-IR" dirty="0"/>
            </a:br>
            <a:r>
              <a:rPr lang="fa-IR" dirty="0"/>
              <a:t/>
            </a:r>
            <a:br>
              <a:rPr lang="fa-IR" dirty="0"/>
            </a:br>
            <a:r>
              <a:rPr lang="fa-IR" dirty="0"/>
              <a:t>کوبیسم حجمهای محدب و مقعر را به ترکیب هنری در آورد، و فضاهای پر و خالی را چون عنصری کمالبخش بر آنها افزود. تجزیه هر شکل به اجزاء سازنده اش از اهدافی بود که کوبیسم به آن دست یافت.</a:t>
            </a:r>
          </a:p>
        </p:txBody>
      </p:sp>
    </p:spTree>
    <p:extLst>
      <p:ext uri="{BB962C8B-B14F-4D97-AF65-F5344CB8AC3E}">
        <p14:creationId xmlns:p14="http://schemas.microsoft.com/office/powerpoint/2010/main" val="2921848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6862" y="302655"/>
            <a:ext cx="2079938" cy="650382"/>
          </a:xfrm>
        </p:spPr>
        <p:txBody>
          <a:bodyPr>
            <a:normAutofit/>
          </a:bodyPr>
          <a:lstStyle/>
          <a:p>
            <a:r>
              <a:rPr lang="fa-IR" dirty="0" smtClean="0"/>
              <a:t>ژرژ براک</a:t>
            </a:r>
            <a:endParaRPr lang="fa-IR" dirty="0"/>
          </a:p>
        </p:txBody>
      </p:sp>
      <p:sp>
        <p:nvSpPr>
          <p:cNvPr id="3" name="Content Placeholder 2"/>
          <p:cNvSpPr>
            <a:spLocks noGrp="1"/>
          </p:cNvSpPr>
          <p:nvPr>
            <p:ph idx="1"/>
          </p:nvPr>
        </p:nvSpPr>
        <p:spPr>
          <a:xfrm>
            <a:off x="4031087" y="1107583"/>
            <a:ext cx="4900411" cy="5628068"/>
          </a:xfrm>
        </p:spPr>
        <p:txBody>
          <a:bodyPr>
            <a:normAutofit/>
          </a:bodyPr>
          <a:lstStyle/>
          <a:p>
            <a:r>
              <a:rPr lang="fa-IR" dirty="0" smtClean="0"/>
              <a:t>نقاش</a:t>
            </a:r>
            <a:r>
              <a:rPr lang="fa-IR" dirty="0"/>
              <a:t>، مجسمه‌ساز و چاپگر فرانسوی، از پیشگامان هنر مدرن و یکی از بنیان گذاران جنبش کوبیسم به شمار می‌آید. آثار فووها در سالن پاییز (۱۹۰۵) او را سخت تحت تأثیر قرار داد. اثرپذیری از فوویسم را در منظره‌هایی که او با تکه رنگ‌های خالص نقاشی کرده است، به روشنی می‌توان بازشناخت. (بندرگاه آنتورپ- ۱۹۰۶) براک این منظره‌ها را نخستین آثار مورد علاقهٔ خود به شمار می‌آورد. او در ایجاد بافت‌های مرمرین و چوبین روی بوم، بر پیکاسو مقدم بود.</a:t>
            </a:r>
          </a:p>
        </p:txBody>
      </p:sp>
      <p:pic>
        <p:nvPicPr>
          <p:cNvPr id="4" name="Picture 3"/>
          <p:cNvPicPr>
            <a:picLocks noChangeAspect="1"/>
          </p:cNvPicPr>
          <p:nvPr/>
        </p:nvPicPr>
        <p:blipFill>
          <a:blip r:embed="rId2"/>
          <a:stretch>
            <a:fillRect/>
          </a:stretch>
        </p:blipFill>
        <p:spPr>
          <a:xfrm>
            <a:off x="462513" y="1596963"/>
            <a:ext cx="3392700" cy="4765201"/>
          </a:xfrm>
          <a:prstGeom prst="rect">
            <a:avLst/>
          </a:prstGeom>
        </p:spPr>
      </p:pic>
    </p:spTree>
    <p:extLst>
      <p:ext uri="{BB962C8B-B14F-4D97-AF65-F5344CB8AC3E}">
        <p14:creationId xmlns:p14="http://schemas.microsoft.com/office/powerpoint/2010/main" val="1856945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392" y="457201"/>
            <a:ext cx="4475408" cy="650382"/>
          </a:xfrm>
        </p:spPr>
        <p:txBody>
          <a:bodyPr>
            <a:normAutofit/>
          </a:bodyPr>
          <a:lstStyle/>
          <a:p>
            <a:r>
              <a:rPr lang="fa-IR" sz="3200" dirty="0" smtClean="0"/>
              <a:t>مشهورترین نقاشی براک</a:t>
            </a:r>
            <a:endParaRPr lang="fa-IR" sz="3200" dirty="0"/>
          </a:p>
        </p:txBody>
      </p:sp>
      <p:sp>
        <p:nvSpPr>
          <p:cNvPr id="3" name="Content Placeholder 2"/>
          <p:cNvSpPr>
            <a:spLocks noGrp="1"/>
          </p:cNvSpPr>
          <p:nvPr>
            <p:ph idx="1"/>
          </p:nvPr>
        </p:nvSpPr>
        <p:spPr>
          <a:xfrm>
            <a:off x="2987899" y="5898523"/>
            <a:ext cx="2955701" cy="680841"/>
          </a:xfrm>
        </p:spPr>
        <p:txBody>
          <a:bodyPr>
            <a:normAutofit/>
          </a:bodyPr>
          <a:lstStyle/>
          <a:p>
            <a:r>
              <a:rPr lang="fa-IR" sz="3200" dirty="0" smtClean="0"/>
              <a:t>برهنه بزرگ</a:t>
            </a:r>
            <a:endParaRPr lang="fa-IR" sz="3200" dirty="0"/>
          </a:p>
        </p:txBody>
      </p:sp>
      <p:pic>
        <p:nvPicPr>
          <p:cNvPr id="4" name="Picture 3"/>
          <p:cNvPicPr>
            <a:picLocks noChangeAspect="1"/>
          </p:cNvPicPr>
          <p:nvPr/>
        </p:nvPicPr>
        <p:blipFill>
          <a:blip r:embed="rId2"/>
          <a:stretch>
            <a:fillRect/>
          </a:stretch>
        </p:blipFill>
        <p:spPr>
          <a:xfrm>
            <a:off x="2086377" y="1368110"/>
            <a:ext cx="5568104" cy="4530413"/>
          </a:xfrm>
          <a:prstGeom prst="rect">
            <a:avLst/>
          </a:prstGeom>
        </p:spPr>
      </p:pic>
    </p:spTree>
    <p:extLst>
      <p:ext uri="{BB962C8B-B14F-4D97-AF65-F5344CB8AC3E}">
        <p14:creationId xmlns:p14="http://schemas.microsoft.com/office/powerpoint/2010/main" val="2738690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7921" y="457201"/>
            <a:ext cx="2298879" cy="972354"/>
          </a:xfrm>
        </p:spPr>
        <p:txBody>
          <a:bodyPr/>
          <a:lstStyle/>
          <a:p>
            <a:r>
              <a:rPr lang="fa-IR" dirty="0" smtClean="0"/>
              <a:t>تاثیرات</a:t>
            </a:r>
            <a:endParaRPr lang="fa-IR" dirty="0"/>
          </a:p>
        </p:txBody>
      </p:sp>
      <p:sp>
        <p:nvSpPr>
          <p:cNvPr id="3" name="Content Placeholder 2"/>
          <p:cNvSpPr>
            <a:spLocks noGrp="1"/>
          </p:cNvSpPr>
          <p:nvPr>
            <p:ph idx="1"/>
          </p:nvPr>
        </p:nvSpPr>
        <p:spPr>
          <a:xfrm>
            <a:off x="982133" y="1429555"/>
            <a:ext cx="7704667" cy="4570261"/>
          </a:xfrm>
        </p:spPr>
        <p:txBody>
          <a:bodyPr>
            <a:normAutofit/>
          </a:bodyPr>
          <a:lstStyle/>
          <a:p>
            <a:r>
              <a:rPr lang="fa-IR" dirty="0"/>
              <a:t>این سبک جنبشی خلاق و زیبا را به وجود آورد که به پیدایش حرکت‌ها و سبک‌های فراوانی در قرن بیستم منتهی شد، که از آن جمله فوتوریسم، اورفیسم، پوریسم(ناب گرایی) و ورتیسم را می‌توان نام برد.</a:t>
            </a:r>
          </a:p>
          <a:p>
            <a:endParaRPr lang="fa-IR" dirty="0"/>
          </a:p>
          <a:p>
            <a:r>
              <a:rPr lang="fa-IR" dirty="0"/>
              <a:t>کوبیسم را تحت تأثیر نقاشی‌های سزان می‌دانند، البته براک و پیکاسو کوبیسم را کاری نو در نقاشی می‌دانستند، همان طور که پیکاسو در سال ۱۹۳۹ گفته بود که «آنها به دنبال زبانی نو بودند»</a:t>
            </a:r>
          </a:p>
          <a:p>
            <a:endParaRPr lang="fa-IR" dirty="0"/>
          </a:p>
        </p:txBody>
      </p:sp>
    </p:spTree>
    <p:extLst>
      <p:ext uri="{BB962C8B-B14F-4D97-AF65-F5344CB8AC3E}">
        <p14:creationId xmlns:p14="http://schemas.microsoft.com/office/powerpoint/2010/main" val="3098317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133" y="643944"/>
            <a:ext cx="7704667" cy="5355872"/>
          </a:xfrm>
        </p:spPr>
        <p:txBody>
          <a:bodyPr/>
          <a:lstStyle/>
          <a:p>
            <a:r>
              <a:rPr lang="fa-IR" dirty="0"/>
              <a:t>صرف نظر از تعلق خاطر پیکاسو و براک به امپرسیونیسم و استفاده از جهان بیرون به عنوان موضوع، آن‌ها از این نظریه سورا و سزان نیز تبعیت می‌کردند که برای تأثیرگذاری یک نقاشی باید شکل و شمایل اشیا و فضای انها را در بوم دگرگون کرد.</a:t>
            </a:r>
          </a:p>
          <a:p>
            <a:endParaRPr lang="fa-IR" dirty="0"/>
          </a:p>
          <a:p>
            <a:r>
              <a:rPr lang="fa-IR" dirty="0"/>
              <a:t>آن‌ها همچنین با پرداختن به بخش کوچکی از جهان واقعی، محدود ساختن نقش مایه‌ها به موضوعات داخل آتلیه و پرهیز از فضای آزاد، تنوع اندک مضامین و مهم بود طرز بیان در برابر موضوع و محتوا، گرایش‌های سمبولیستی خود را نشان می‌دادند</a:t>
            </a:r>
          </a:p>
        </p:txBody>
      </p:sp>
    </p:spTree>
    <p:extLst>
      <p:ext uri="{BB962C8B-B14F-4D97-AF65-F5344CB8AC3E}">
        <p14:creationId xmlns:p14="http://schemas.microsoft.com/office/powerpoint/2010/main" val="3888622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66" y="3354948"/>
            <a:ext cx="3007217" cy="1981200"/>
          </a:xfrm>
        </p:spPr>
        <p:txBody>
          <a:bodyPr>
            <a:normAutofit/>
          </a:bodyPr>
          <a:lstStyle/>
          <a:p>
            <a:r>
              <a:rPr lang="fa-IR" sz="9600" dirty="0" smtClean="0"/>
              <a:t>پایان</a:t>
            </a:r>
            <a:endParaRPr lang="fa-IR" sz="9600" dirty="0"/>
          </a:p>
        </p:txBody>
      </p:sp>
    </p:spTree>
    <p:extLst>
      <p:ext uri="{BB962C8B-B14F-4D97-AF65-F5344CB8AC3E}">
        <p14:creationId xmlns:p14="http://schemas.microsoft.com/office/powerpoint/2010/main" val="3641570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772400" cy="1470025"/>
          </a:xfrm>
        </p:spPr>
        <p:txBody>
          <a:bodyPr/>
          <a:lstStyle/>
          <a:p>
            <a:r>
              <a:rPr lang="fa-IR" dirty="0" smtClean="0"/>
              <a:t>معماری کانستراکتیویسم</a:t>
            </a:r>
            <a:endParaRPr lang="en-US" dirty="0"/>
          </a:p>
        </p:txBody>
      </p:sp>
      <p:sp>
        <p:nvSpPr>
          <p:cNvPr id="3" name="Subtitle 2"/>
          <p:cNvSpPr>
            <a:spLocks noGrp="1"/>
          </p:cNvSpPr>
          <p:nvPr>
            <p:ph type="subTitle" idx="1"/>
          </p:nvPr>
        </p:nvSpPr>
        <p:spPr>
          <a:xfrm>
            <a:off x="2133600" y="2362200"/>
            <a:ext cx="6400800" cy="2286000"/>
          </a:xfrm>
        </p:spPr>
        <p:txBody>
          <a:bodyPr/>
          <a:lstStyle/>
          <a:p>
            <a:r>
              <a:rPr lang="fa-IR" dirty="0" smtClean="0"/>
              <a:t>(روسیه)</a:t>
            </a:r>
          </a:p>
          <a:p>
            <a:r>
              <a:rPr lang="fa-IR" dirty="0" smtClean="0"/>
              <a:t>استاد مهندس : کلبعلی</a:t>
            </a:r>
          </a:p>
          <a:p>
            <a:r>
              <a:rPr lang="fa-IR" dirty="0" smtClean="0"/>
              <a:t>دانشجو: محمد انصاری بیدار</a:t>
            </a:r>
          </a:p>
        </p:txBody>
      </p:sp>
    </p:spTree>
    <p:extLst>
      <p:ext uri="{BB962C8B-B14F-4D97-AF65-F5344CB8AC3E}">
        <p14:creationId xmlns:p14="http://schemas.microsoft.com/office/powerpoint/2010/main" val="2457499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296" y="257576"/>
            <a:ext cx="5510226" cy="782393"/>
          </a:xfrm>
        </p:spPr>
        <p:txBody>
          <a:bodyPr>
            <a:normAutofit/>
          </a:bodyPr>
          <a:lstStyle/>
          <a:p>
            <a:r>
              <a:rPr lang="fa-IR" sz="3600" dirty="0" smtClean="0"/>
              <a:t>موضوع ومضمون اثار فوتوریسم ها</a:t>
            </a:r>
            <a:endParaRPr lang="fa-IR" sz="3600" dirty="0"/>
          </a:p>
        </p:txBody>
      </p:sp>
      <p:sp>
        <p:nvSpPr>
          <p:cNvPr id="3" name="Content Placeholder 2"/>
          <p:cNvSpPr>
            <a:spLocks noGrp="1"/>
          </p:cNvSpPr>
          <p:nvPr>
            <p:ph idx="1"/>
          </p:nvPr>
        </p:nvSpPr>
        <p:spPr>
          <a:xfrm>
            <a:off x="594360" y="1519707"/>
            <a:ext cx="7955280" cy="4743933"/>
          </a:xfrm>
        </p:spPr>
        <p:txBody>
          <a:bodyPr>
            <a:normAutofit/>
          </a:bodyPr>
          <a:lstStyle/>
          <a:p>
            <a:pPr>
              <a:buNone/>
            </a:pPr>
            <a:r>
              <a:rPr lang="ar-SA" sz="2400" dirty="0">
                <a:cs typeface="B Homa" pitchFamily="2" charset="-78"/>
              </a:rPr>
              <a:t>در آثار فوتوريستها، مناظر طبيعي مانند جنگل، كوه، ساحل و در كل طبيعت جايي ندارد زيرا آنها غرق در زندگي پرهياهوي شهري و صنعتي شده اند. ادبيات فوتوريستي مانند سيل </a:t>
            </a:r>
            <a:r>
              <a:rPr lang="ar-SA" sz="2400" dirty="0" smtClean="0">
                <a:cs typeface="B Homa" pitchFamily="2" charset="-78"/>
              </a:rPr>
              <a:t>وسركش</a:t>
            </a:r>
            <a:r>
              <a:rPr lang="ar-SA" sz="2400" dirty="0">
                <a:cs typeface="B Homa" pitchFamily="2" charset="-78"/>
              </a:rPr>
              <a:t>، مانند پرنده بلند پرواز و آزاد، مانند انسان تب دار بي قرار و تب آلود </a:t>
            </a:r>
            <a:r>
              <a:rPr lang="fa-IR" sz="2400" dirty="0">
                <a:cs typeface="B Homa" pitchFamily="2" charset="-78"/>
              </a:rPr>
              <a:t>است .</a:t>
            </a:r>
          </a:p>
          <a:p>
            <a:pPr>
              <a:buNone/>
            </a:pPr>
            <a:r>
              <a:rPr lang="fa-IR" sz="2400" dirty="0">
                <a:cs typeface="B Homa" pitchFamily="2" charset="-78"/>
              </a:rPr>
              <a:t>    </a:t>
            </a:r>
            <a:r>
              <a:rPr lang="ar-SA" sz="2400" dirty="0">
                <a:cs typeface="B Homa" pitchFamily="2" charset="-78"/>
              </a:rPr>
              <a:t>بحث اصلي در فوتوريسم پويايي ، حركت و سرعت بود و سمبل كار آنها ماشين بود و سعي داشتند همه چيز را به سمت ماشيني شدن ببرند .</a:t>
            </a:r>
            <a:endParaRPr lang="en-US" sz="2400" dirty="0">
              <a:cs typeface="B Homa" pitchFamily="2" charset="-78"/>
            </a:endParaRPr>
          </a:p>
          <a:p>
            <a:pPr>
              <a:buNone/>
            </a:pPr>
            <a:r>
              <a:rPr lang="ar-LY" sz="2400" dirty="0">
                <a:cs typeface="B Homa" pitchFamily="2" charset="-78"/>
              </a:rPr>
              <a:t>    </a:t>
            </a:r>
            <a:r>
              <a:rPr lang="ar-SA" sz="2400" dirty="0">
                <a:cs typeface="B Homa" pitchFamily="2" charset="-78"/>
              </a:rPr>
              <a:t>فوتوريست ها عاشق حرکت، سرعت، سروصدا، هياهو، صنعت، ماشين، آلودگی و شهرها بودند و اين چيزها بود که آنها را به هيجان می آورد.</a:t>
            </a:r>
            <a:endParaRPr lang="en-US" sz="2400" dirty="0">
              <a:cs typeface="B Homa" pitchFamily="2" charset="-78"/>
            </a:endParaRPr>
          </a:p>
          <a:p>
            <a:pPr>
              <a:buNone/>
            </a:pPr>
            <a:r>
              <a:rPr lang="ar-LY" sz="2400" dirty="0" smtClean="0">
                <a:cs typeface="B Homa" pitchFamily="2" charset="-78"/>
              </a:rPr>
              <a:t>  </a:t>
            </a:r>
            <a:r>
              <a:rPr lang="ar-SA" sz="2400" dirty="0">
                <a:cs typeface="B Homa" pitchFamily="2" charset="-78"/>
              </a:rPr>
              <a:t>فوتوريسم با هرگونه ابراز احساس ها و بيان هيجان هاي دروني شاعر و رعايت قانون هاي دستور زبان و معاني و بيان مخالف است و آزادي کلمه هاي غيرشاعرانه را خواستار است و براي بيان اين مقصود کلمه هاي مقطع و نامربوطي شبيه به اصطلاح هاي تلگرافي از خود مي سازد. </a:t>
            </a:r>
            <a:endParaRPr lang="en-US" sz="2400" dirty="0">
              <a:cs typeface="B Homa" pitchFamily="2" charset="-78"/>
            </a:endParaRPr>
          </a:p>
        </p:txBody>
      </p:sp>
    </p:spTree>
    <p:extLst>
      <p:ext uri="{BB962C8B-B14F-4D97-AF65-F5344CB8AC3E}">
        <p14:creationId xmlns:p14="http://schemas.microsoft.com/office/powerpoint/2010/main" val="3957612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smtClean="0"/>
              <a:t>سبک معماری </a:t>
            </a:r>
            <a:br>
              <a:rPr lang="fa-IR" dirty="0" smtClean="0"/>
            </a:br>
            <a:r>
              <a:rPr lang="fa-IR" dirty="0" smtClean="0"/>
              <a:t>                   معماری ساختارگرا   </a:t>
            </a:r>
            <a:endParaRPr lang="en-US" dirty="0"/>
          </a:p>
        </p:txBody>
      </p:sp>
      <p:sp>
        <p:nvSpPr>
          <p:cNvPr id="3" name="Content Placeholder 2"/>
          <p:cNvSpPr>
            <a:spLocks noGrp="1"/>
          </p:cNvSpPr>
          <p:nvPr>
            <p:ph idx="1"/>
          </p:nvPr>
        </p:nvSpPr>
        <p:spPr>
          <a:xfrm>
            <a:off x="762000" y="5181599"/>
            <a:ext cx="8229600" cy="990601"/>
          </a:xfrm>
        </p:spPr>
        <p:txBody>
          <a:bodyPr/>
          <a:lstStyle/>
          <a:p>
            <a:pPr lvl="8" algn="r"/>
            <a:r>
              <a:rPr lang="fa-IR" dirty="0" smtClean="0"/>
              <a:t>دوره مدرنیسم ...</a:t>
            </a:r>
            <a:endParaRPr lang="en-US" dirty="0"/>
          </a:p>
        </p:txBody>
      </p:sp>
    </p:spTree>
    <p:extLst>
      <p:ext uri="{BB962C8B-B14F-4D97-AF65-F5344CB8AC3E}">
        <p14:creationId xmlns:p14="http://schemas.microsoft.com/office/powerpoint/2010/main" val="3064430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زمان تحول اندیشه</a:t>
            </a:r>
            <a:endParaRPr lang="en-US" dirty="0"/>
          </a:p>
        </p:txBody>
      </p:sp>
      <p:sp>
        <p:nvSpPr>
          <p:cNvPr id="3" name="Content Placeholder 2"/>
          <p:cNvSpPr>
            <a:spLocks noGrp="1"/>
          </p:cNvSpPr>
          <p:nvPr>
            <p:ph idx="1"/>
          </p:nvPr>
        </p:nvSpPr>
        <p:spPr/>
        <p:txBody>
          <a:bodyPr/>
          <a:lstStyle/>
          <a:p>
            <a:pPr algn="r"/>
            <a:r>
              <a:rPr lang="fa-IR" dirty="0" smtClean="0"/>
              <a:t>اواسط دهه دوم قرن 20تا اواسط دهه چهارم(1915</a:t>
            </a:r>
          </a:p>
          <a:p>
            <a:pPr marL="0" indent="0" algn="r">
              <a:buNone/>
            </a:pPr>
            <a:r>
              <a:rPr lang="fa-IR" dirty="0" smtClean="0"/>
              <a:t>1935)</a:t>
            </a:r>
          </a:p>
          <a:p>
            <a:pPr marL="0" indent="0">
              <a:buNone/>
            </a:pPr>
            <a:endParaRPr lang="fa-IR" dirty="0"/>
          </a:p>
          <a:p>
            <a:pPr marL="0" indent="0">
              <a:buNone/>
            </a:pPr>
            <a:endParaRPr lang="fa-IR" dirty="0" smtClean="0"/>
          </a:p>
          <a:p>
            <a:pPr marL="0" indent="0">
              <a:buNone/>
            </a:pPr>
            <a:endParaRPr lang="fa-IR" dirty="0"/>
          </a:p>
          <a:p>
            <a:pPr marL="0" indent="0" algn="r">
              <a:buNone/>
            </a:pPr>
            <a:r>
              <a:rPr lang="fa-IR" dirty="0" smtClean="0"/>
              <a:t>همزمان با جنبش فوتوریست ها در اروپا</a:t>
            </a:r>
            <a:endParaRPr lang="en-US" dirty="0"/>
          </a:p>
        </p:txBody>
      </p:sp>
    </p:spTree>
    <p:extLst>
      <p:ext uri="{BB962C8B-B14F-4D97-AF65-F5344CB8AC3E}">
        <p14:creationId xmlns:p14="http://schemas.microsoft.com/office/powerpoint/2010/main" val="292895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lstStyle/>
          <a:p>
            <a:pPr algn="r"/>
            <a:r>
              <a:rPr lang="fa-IR" dirty="0" smtClean="0"/>
              <a:t>عوامل ظهور اندیشه:</a:t>
            </a:r>
            <a:endParaRPr lang="en-US" dirty="0"/>
          </a:p>
        </p:txBody>
      </p:sp>
      <p:sp>
        <p:nvSpPr>
          <p:cNvPr id="3" name="Content Placeholder 2"/>
          <p:cNvSpPr>
            <a:spLocks noGrp="1"/>
          </p:cNvSpPr>
          <p:nvPr>
            <p:ph idx="1"/>
          </p:nvPr>
        </p:nvSpPr>
        <p:spPr>
          <a:xfrm>
            <a:off x="457200" y="2667000"/>
            <a:ext cx="8229600" cy="4389120"/>
          </a:xfrm>
        </p:spPr>
        <p:txBody>
          <a:bodyPr/>
          <a:lstStyle/>
          <a:p>
            <a:pPr marL="514350" indent="-514350" algn="r">
              <a:buFont typeface="+mj-lt"/>
              <a:buAutoNum type="arabicPeriod"/>
            </a:pPr>
            <a:r>
              <a:rPr lang="fa-IR" dirty="0" smtClean="0"/>
              <a:t>اجتماعی و سیاسی</a:t>
            </a:r>
          </a:p>
          <a:p>
            <a:pPr marL="514350" indent="-514350" algn="r">
              <a:buFont typeface="+mj-lt"/>
              <a:buAutoNum type="arabicPeriod"/>
            </a:pPr>
            <a:r>
              <a:rPr lang="fa-IR" dirty="0" smtClean="0"/>
              <a:t>عوامل فنی و تکنولوژی</a:t>
            </a:r>
            <a:endParaRPr lang="en-US" dirty="0"/>
          </a:p>
        </p:txBody>
      </p:sp>
    </p:spTree>
    <p:extLst>
      <p:ext uri="{BB962C8B-B14F-4D97-AF65-F5344CB8AC3E}">
        <p14:creationId xmlns:p14="http://schemas.microsoft.com/office/powerpoint/2010/main" val="855689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lstStyle/>
          <a:p>
            <a:pPr algn="r"/>
            <a:r>
              <a:rPr lang="fa-IR" dirty="0" smtClean="0"/>
              <a:t>1.اجتماعی وسیاسی </a:t>
            </a:r>
            <a:endParaRPr lang="en-US" dirty="0"/>
          </a:p>
        </p:txBody>
      </p:sp>
      <p:sp>
        <p:nvSpPr>
          <p:cNvPr id="3" name="Content Placeholder 2"/>
          <p:cNvSpPr>
            <a:spLocks noGrp="1"/>
          </p:cNvSpPr>
          <p:nvPr>
            <p:ph idx="1"/>
          </p:nvPr>
        </p:nvSpPr>
        <p:spPr>
          <a:xfrm>
            <a:off x="533400" y="2468880"/>
            <a:ext cx="8229600" cy="4389120"/>
          </a:xfrm>
        </p:spPr>
        <p:txBody>
          <a:bodyPr/>
          <a:lstStyle/>
          <a:p>
            <a:pPr marL="0" indent="0" algn="r">
              <a:buNone/>
            </a:pPr>
            <a:r>
              <a:rPr lang="fa-IR" dirty="0" smtClean="0"/>
              <a:t>الف. بوجود آمدن انقلاب روسیه و تحولات اجتماعی و سیاسی</a:t>
            </a:r>
          </a:p>
          <a:p>
            <a:pPr marL="0" indent="0" algn="r">
              <a:buNone/>
            </a:pPr>
            <a:r>
              <a:rPr lang="fa-IR" dirty="0" smtClean="0"/>
              <a:t>ب. هجوم جمعیت از روستا به شهر ها نیاز به ساخت و سازها</a:t>
            </a:r>
          </a:p>
          <a:p>
            <a:pPr marL="0" indent="0" algn="r">
              <a:buNone/>
            </a:pPr>
            <a:r>
              <a:rPr lang="fa-IR" dirty="0" smtClean="0"/>
              <a:t>ج. حمایت دولت مردان روسیه سوسیالیستی</a:t>
            </a:r>
          </a:p>
          <a:p>
            <a:pPr marL="0" indent="0" algn="r">
              <a:buNone/>
            </a:pPr>
            <a:r>
              <a:rPr lang="fa-IR" dirty="0" smtClean="0"/>
              <a:t>د. بوجود آمدن دیدگاه جدید فلسفی و هنری در میان معماران و هنرمندان</a:t>
            </a:r>
            <a:endParaRPr lang="en-US" dirty="0"/>
          </a:p>
        </p:txBody>
      </p:sp>
    </p:spTree>
    <p:extLst>
      <p:ext uri="{BB962C8B-B14F-4D97-AF65-F5344CB8AC3E}">
        <p14:creationId xmlns:p14="http://schemas.microsoft.com/office/powerpoint/2010/main" val="353914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2.عوامل فنی و تکنولوژی</a:t>
            </a:r>
            <a:endParaRPr lang="en-US" dirty="0"/>
          </a:p>
        </p:txBody>
      </p:sp>
      <p:sp>
        <p:nvSpPr>
          <p:cNvPr id="3" name="Content Placeholder 2"/>
          <p:cNvSpPr>
            <a:spLocks noGrp="1"/>
          </p:cNvSpPr>
          <p:nvPr>
            <p:ph idx="1"/>
          </p:nvPr>
        </p:nvSpPr>
        <p:spPr>
          <a:xfrm>
            <a:off x="457200" y="2819400"/>
            <a:ext cx="8229600" cy="4389120"/>
          </a:xfrm>
        </p:spPr>
        <p:txBody>
          <a:bodyPr/>
          <a:lstStyle/>
          <a:p>
            <a:pPr marL="0" indent="0" algn="r">
              <a:buNone/>
            </a:pPr>
            <a:r>
              <a:rPr lang="fa-IR" dirty="0" smtClean="0"/>
              <a:t>الف. پیشرفت علم وظهور تکنولوژی جدید در پی انقلاب صنعتی</a:t>
            </a:r>
          </a:p>
          <a:p>
            <a:pPr marL="0" indent="0" algn="r">
              <a:buNone/>
            </a:pPr>
            <a:r>
              <a:rPr lang="fa-IR" dirty="0" smtClean="0"/>
              <a:t>ب. اختراع مصالح جدید ساختمانی بتن، فولاد و غیره</a:t>
            </a:r>
            <a:endParaRPr lang="en-US" dirty="0"/>
          </a:p>
        </p:txBody>
      </p:sp>
    </p:spTree>
    <p:extLst>
      <p:ext uri="{BB962C8B-B14F-4D97-AF65-F5344CB8AC3E}">
        <p14:creationId xmlns:p14="http://schemas.microsoft.com/office/powerpoint/2010/main" val="958203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pPr algn="r"/>
            <a:r>
              <a:rPr lang="fa-IR" dirty="0" smtClean="0"/>
              <a:t>بوجود آمدن اقلاب سوسیالیستی تاثیر آن بر معماران و سایر هنر ها</a:t>
            </a:r>
            <a:endParaRPr lang="en-US" dirty="0"/>
          </a:p>
        </p:txBody>
      </p:sp>
      <p:sp>
        <p:nvSpPr>
          <p:cNvPr id="3" name="Content Placeholder 2"/>
          <p:cNvSpPr>
            <a:spLocks noGrp="1"/>
          </p:cNvSpPr>
          <p:nvPr>
            <p:ph idx="1"/>
          </p:nvPr>
        </p:nvSpPr>
        <p:spPr>
          <a:xfrm>
            <a:off x="457200" y="3200400"/>
            <a:ext cx="8229600" cy="4389120"/>
          </a:xfrm>
        </p:spPr>
        <p:txBody>
          <a:bodyPr/>
          <a:lstStyle/>
          <a:p>
            <a:pPr marL="0" indent="0" algn="r">
              <a:buNone/>
            </a:pPr>
            <a:r>
              <a:rPr lang="fa-IR" dirty="0" smtClean="0"/>
              <a:t>الف. پیشینه نظری حاصل از آراء مارکس ، لنین،انگلس(سلب مالکیت از مالکان بزرگ واسکان محروم ترین اقشار در مساکن مصادره شده)</a:t>
            </a:r>
          </a:p>
          <a:p>
            <a:pPr marL="0" indent="0" algn="r">
              <a:buNone/>
            </a:pPr>
            <a:r>
              <a:rPr lang="fa-IR" dirty="0" smtClean="0"/>
              <a:t>ب. آرای آنارشیست های روسی در پایان قرن 19 و اوایل قرن 20(نفی قانون، هرج و مرج طلبی)</a:t>
            </a:r>
            <a:endParaRPr lang="en-US" dirty="0"/>
          </a:p>
        </p:txBody>
      </p:sp>
    </p:spTree>
    <p:extLst>
      <p:ext uri="{BB962C8B-B14F-4D97-AF65-F5344CB8AC3E}">
        <p14:creationId xmlns:p14="http://schemas.microsoft.com/office/powerpoint/2010/main" val="1135935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fontScale="90000"/>
          </a:bodyPr>
          <a:lstStyle/>
          <a:p>
            <a:pPr algn="r"/>
            <a:r>
              <a:rPr lang="fa-IR" dirty="0" smtClean="0"/>
              <a:t>محل بروز اندیشه</a:t>
            </a:r>
            <a:br>
              <a:rPr lang="fa-IR" dirty="0" smtClean="0"/>
            </a:br>
            <a:r>
              <a:rPr lang="fa-IR" dirty="0" smtClean="0"/>
              <a:t>(روسیه 1915-1935)</a:t>
            </a:r>
            <a:endParaRPr lang="en-US" dirty="0"/>
          </a:p>
        </p:txBody>
      </p:sp>
      <p:sp>
        <p:nvSpPr>
          <p:cNvPr id="3" name="Content Placeholder 2"/>
          <p:cNvSpPr>
            <a:spLocks noGrp="1"/>
          </p:cNvSpPr>
          <p:nvPr>
            <p:ph idx="1"/>
          </p:nvPr>
        </p:nvSpPr>
        <p:spPr>
          <a:xfrm>
            <a:off x="533400" y="2221992"/>
            <a:ext cx="8229600" cy="4389120"/>
          </a:xfrm>
        </p:spPr>
        <p:txBody>
          <a:bodyPr/>
          <a:lstStyle/>
          <a:p>
            <a:pPr marL="0" indent="0" algn="r">
              <a:buNone/>
            </a:pPr>
            <a:r>
              <a:rPr lang="fa-IR" dirty="0" smtClean="0"/>
              <a:t>زمینه های توسعه اندیشه</a:t>
            </a:r>
          </a:p>
          <a:p>
            <a:pPr marL="0" indent="0" algn="r">
              <a:buNone/>
            </a:pPr>
            <a:r>
              <a:rPr lang="fa-IR" dirty="0" smtClean="0"/>
              <a:t>معماری</a:t>
            </a:r>
          </a:p>
          <a:p>
            <a:pPr marL="0" indent="0" algn="r">
              <a:buNone/>
            </a:pPr>
            <a:r>
              <a:rPr lang="fa-IR" dirty="0" smtClean="0"/>
              <a:t>نقاشی</a:t>
            </a:r>
          </a:p>
          <a:p>
            <a:pPr marL="0" indent="0" algn="r">
              <a:buNone/>
            </a:pPr>
            <a:r>
              <a:rPr lang="fa-IR" dirty="0" smtClean="0"/>
              <a:t>مجسمه سازی</a:t>
            </a:r>
          </a:p>
          <a:p>
            <a:pPr marL="0" indent="0" algn="r">
              <a:buNone/>
            </a:pPr>
            <a:r>
              <a:rPr lang="fa-IR" dirty="0" smtClean="0"/>
              <a:t>شهر سازی</a:t>
            </a:r>
            <a:endParaRPr lang="en-US" dirty="0"/>
          </a:p>
        </p:txBody>
      </p:sp>
    </p:spTree>
    <p:extLst>
      <p:ext uri="{BB962C8B-B14F-4D97-AF65-F5344CB8AC3E}">
        <p14:creationId xmlns:p14="http://schemas.microsoft.com/office/powerpoint/2010/main" val="1674225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نقاشی</a:t>
            </a:r>
            <a:endParaRPr lang="en-US" dirty="0"/>
          </a:p>
        </p:txBody>
      </p:sp>
      <p:sp>
        <p:nvSpPr>
          <p:cNvPr id="3" name="Content Placeholder 2"/>
          <p:cNvSpPr>
            <a:spLocks noGrp="1"/>
          </p:cNvSpPr>
          <p:nvPr>
            <p:ph idx="1"/>
          </p:nvPr>
        </p:nvSpPr>
        <p:spPr/>
        <p:txBody>
          <a:bodyPr/>
          <a:lstStyle/>
          <a:p>
            <a:pPr marL="0" indent="0" algn="r">
              <a:buNone/>
            </a:pPr>
            <a:r>
              <a:rPr lang="fa-IR" dirty="0" smtClean="0"/>
              <a:t>کازیمیر ماله ویچ 1935-1878</a:t>
            </a:r>
          </a:p>
          <a:p>
            <a:pPr marL="0" indent="0" algn="r">
              <a:buNone/>
            </a:pPr>
            <a:r>
              <a:rPr lang="fa-IR" dirty="0" smtClean="0"/>
              <a:t>الکساندر رود چنکو 1956-1891</a:t>
            </a:r>
          </a:p>
          <a:p>
            <a:pPr marL="0" indent="0" algn="r">
              <a:buNone/>
            </a:pPr>
            <a:r>
              <a:rPr lang="fa-IR" dirty="0" smtClean="0"/>
              <a:t>در نقاشی سوپرماتیستها به سرکردگی ماله .یچ فرمهای ساده را در تقابل باهم قرار دادند تا هندسه نا استوار و بی قرار بوجود آوردند</a:t>
            </a:r>
          </a:p>
          <a:p>
            <a:pPr marL="0" indent="0" algn="r">
              <a:buNone/>
            </a:pPr>
            <a:r>
              <a:rPr lang="fa-IR" dirty="0" smtClean="0"/>
              <a:t>گازیمیر ماله ویچ براین عقیده بود که هنر را باید از قید اشیاء آزاد کرد</a:t>
            </a:r>
          </a:p>
          <a:p>
            <a:pPr marL="0" indent="0" algn="r">
              <a:buNone/>
            </a:pPr>
            <a:r>
              <a:rPr lang="fa-IR" dirty="0" smtClean="0"/>
              <a:t>سوپر ماتیست: گروه برتر</a:t>
            </a:r>
          </a:p>
          <a:p>
            <a:pPr marL="0" indent="0" algn="r">
              <a:buNone/>
            </a:pPr>
            <a:endParaRPr lang="en-US" dirty="0"/>
          </a:p>
        </p:txBody>
      </p:sp>
    </p:spTree>
    <p:extLst>
      <p:ext uri="{BB962C8B-B14F-4D97-AF65-F5344CB8AC3E}">
        <p14:creationId xmlns:p14="http://schemas.microsoft.com/office/powerpoint/2010/main" val="3840362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endParaRPr lang="en-US"/>
          </a:p>
        </p:txBody>
      </p:sp>
      <p:sp>
        <p:nvSpPr>
          <p:cNvPr id="3" name="Content Placeholder 2"/>
          <p:cNvSpPr>
            <a:spLocks noGrp="1"/>
          </p:cNvSpPr>
          <p:nvPr>
            <p:ph idx="1"/>
          </p:nvPr>
        </p:nvSpPr>
        <p:spPr/>
        <p:txBody>
          <a:bodyPr>
            <a:normAutofit/>
          </a:bodyPr>
          <a:lstStyle/>
          <a:p>
            <a:pPr algn="r"/>
            <a:r>
              <a:rPr lang="fa-IR" dirty="0" smtClean="0"/>
              <a:t>انتزاع سوپرماتیسم کازیمیر ماله ویچ،فضای چهار بعدی رادر برمیگیرد که در آن ابعاد معنوی ادراک و معنا وزمان یکجا فراهم است.</a:t>
            </a:r>
          </a:p>
          <a:p>
            <a:pPr algn="r"/>
            <a:r>
              <a:rPr lang="fa-IR" dirty="0" smtClean="0"/>
              <a:t>این فضا، فضایی است بدون اندازه و ابعاد واقعی وماده واقعی آگاهانه به نفع فرم ناب از دور خارج شده است.</a:t>
            </a:r>
          </a:p>
          <a:p>
            <a:pPr algn="r"/>
            <a:r>
              <a:rPr lang="fa-IR" dirty="0" smtClean="0"/>
              <a:t>درواقع وقتی به این ایماِژهای پر قدرت وبه معنایی بی زمان نگاه می کنیم گرایش به فراموش کردن داریم.</a:t>
            </a:r>
          </a:p>
        </p:txBody>
      </p:sp>
    </p:spTree>
    <p:extLst>
      <p:ext uri="{BB962C8B-B14F-4D97-AF65-F5344CB8AC3E}">
        <p14:creationId xmlns:p14="http://schemas.microsoft.com/office/powerpoint/2010/main" val="2503234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تکتونیک، ماله ویچ</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ansari\Desktop\65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4674594" cy="571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31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428" y="197702"/>
            <a:ext cx="3539758" cy="1293028"/>
          </a:xfrm>
        </p:spPr>
        <p:txBody>
          <a:bodyPr>
            <a:normAutofit/>
          </a:bodyPr>
          <a:lstStyle/>
          <a:p>
            <a:r>
              <a:rPr lang="fa-IR" sz="3600" dirty="0" smtClean="0"/>
              <a:t>اصول کلی اینده نگری</a:t>
            </a:r>
            <a:endParaRPr lang="fa-IR" sz="3600" dirty="0"/>
          </a:p>
        </p:txBody>
      </p:sp>
      <p:sp>
        <p:nvSpPr>
          <p:cNvPr id="3" name="Content Placeholder 2"/>
          <p:cNvSpPr>
            <a:spLocks noGrp="1"/>
          </p:cNvSpPr>
          <p:nvPr>
            <p:ph idx="1"/>
          </p:nvPr>
        </p:nvSpPr>
        <p:spPr>
          <a:xfrm>
            <a:off x="748906" y="1833952"/>
            <a:ext cx="7955280" cy="4069080"/>
          </a:xfrm>
        </p:spPr>
        <p:txBody>
          <a:bodyPr>
            <a:normAutofit fontScale="92500"/>
          </a:bodyPr>
          <a:lstStyle/>
          <a:p>
            <a:r>
              <a:rPr lang="ar-IQ" sz="2400" dirty="0">
                <a:cs typeface="B Homa" pitchFamily="2" charset="-78"/>
              </a:rPr>
              <a:t> </a:t>
            </a:r>
            <a:r>
              <a:rPr lang="fa-IR" sz="2400" dirty="0">
                <a:cs typeface="B Homa" pitchFamily="2" charset="-78"/>
              </a:rPr>
              <a:t>هنرمندان آینده‌گر (فوتوریست) تاکید زیادی بر یکی شدن نقاشی و تماشاگر می‌کردند و </a:t>
            </a:r>
            <a:r>
              <a:rPr lang="en-US" sz="2400" dirty="0">
                <a:cs typeface="B Homa" pitchFamily="2" charset="-78"/>
              </a:rPr>
              <a:t> </a:t>
            </a:r>
            <a:r>
              <a:rPr lang="fa-IR" sz="2400" dirty="0">
                <a:cs typeface="B Homa" pitchFamily="2" charset="-78"/>
              </a:rPr>
              <a:t> می‌گفتند «باید تماشاگر را در مرکز نقاشی قرار داد تا به درک اجتماعی حیرت آور درون نقاشی‌های این سبک پی ببرد» و این امر باعث پدید آمدن دیدگاه ماشینی و </a:t>
            </a:r>
            <a:r>
              <a:rPr lang="ar-LY" sz="2400" dirty="0">
                <a:cs typeface="B Homa" pitchFamily="2" charset="-78"/>
              </a:rPr>
              <a:t>مدرن </a:t>
            </a:r>
            <a:r>
              <a:rPr lang="fa-IR" sz="2400" dirty="0">
                <a:cs typeface="B Homa" pitchFamily="2" charset="-78"/>
              </a:rPr>
              <a:t>آنها نسبت به نقاشی شد , آنها به کشفیات و دیدگاه‌های علمی با تحسین بسیاری نگاه می‌کردند و بر روی حرکت در نقاشی تاکید زیادی می‌کردند که این امر باعث پیدایش «کارتون» و یا </a:t>
            </a:r>
            <a:r>
              <a:rPr lang="ar-IQ" sz="2400" dirty="0">
                <a:cs typeface="B Homa" pitchFamily="2" charset="-78"/>
              </a:rPr>
              <a:t>بويانمايي</a:t>
            </a:r>
            <a:r>
              <a:rPr lang="fa-IR" sz="2400" dirty="0">
                <a:cs typeface="B Homa" pitchFamily="2" charset="-78"/>
              </a:rPr>
              <a:t> شد.</a:t>
            </a:r>
            <a:r>
              <a:rPr lang="ar-SA" sz="2400" dirty="0">
                <a:cs typeface="B Homa" pitchFamily="2" charset="-78"/>
              </a:rPr>
              <a:t> نقاشان فوتوريست در سال 1909 اعلام کردند : " بايد آشفتگي زندگي امروزي که از آهن و فولاد ، </a:t>
            </a:r>
            <a:r>
              <a:rPr lang="ar-SA" sz="2400" dirty="0" smtClean="0">
                <a:cs typeface="B Homa" pitchFamily="2" charset="-78"/>
              </a:rPr>
              <a:t> </a:t>
            </a:r>
            <a:r>
              <a:rPr lang="ar-SA" sz="2400" dirty="0">
                <a:cs typeface="B Homa" pitchFamily="2" charset="-78"/>
              </a:rPr>
              <a:t>و سرعت جنون آميز تشکيل شده را به بيان هنري درآورد. اين نقاشان با شعار " مرگ هنر گذشته " از ويژگي هاي دوران معاصر مثل سرعت ، ماشين ، تحرک ، جسارت و مخاطره جويي حمايت مي کردند. مثلا براي نشان دادن حرکت ، انسان را با تعداد زيادي دست و ديگر اجزاي بدن در نظمي هندسي مي کشيدند با اين تعبير که انسان در حال دويدن نه دو پا بلکه بيست يا بيشتر پا دارد.</a:t>
            </a:r>
            <a:endParaRPr lang="fa-IR" dirty="0"/>
          </a:p>
        </p:txBody>
      </p:sp>
    </p:spTree>
    <p:extLst>
      <p:ext uri="{BB962C8B-B14F-4D97-AF65-F5344CB8AC3E}">
        <p14:creationId xmlns:p14="http://schemas.microsoft.com/office/powerpoint/2010/main" val="3834345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مجسمه سازی</a:t>
            </a:r>
            <a:endParaRPr lang="en-US" dirty="0"/>
          </a:p>
        </p:txBody>
      </p:sp>
      <p:sp>
        <p:nvSpPr>
          <p:cNvPr id="3" name="Content Placeholder 2"/>
          <p:cNvSpPr>
            <a:spLocks noGrp="1"/>
          </p:cNvSpPr>
          <p:nvPr>
            <p:ph idx="1"/>
          </p:nvPr>
        </p:nvSpPr>
        <p:spPr/>
        <p:txBody>
          <a:bodyPr/>
          <a:lstStyle/>
          <a:p>
            <a:pPr algn="r"/>
            <a:r>
              <a:rPr lang="fa-IR" dirty="0" smtClean="0"/>
              <a:t>ولادمیر تالین</a:t>
            </a:r>
          </a:p>
          <a:p>
            <a:pPr algn="r"/>
            <a:r>
              <a:rPr lang="fa-IR" dirty="0" smtClean="0"/>
              <a:t>الیسیتزکی</a:t>
            </a:r>
          </a:p>
          <a:p>
            <a:pPr algn="r"/>
            <a:r>
              <a:rPr lang="fa-IR" dirty="0" smtClean="0"/>
              <a:t>یادمان سومین کنگره بین الملل کمونیست مسکو1921</a:t>
            </a:r>
          </a:p>
          <a:p>
            <a:pPr marL="0" indent="0" algn="r">
              <a:buNone/>
            </a:pPr>
            <a:endParaRPr lang="en-US" dirty="0"/>
          </a:p>
        </p:txBody>
      </p:sp>
    </p:spTree>
    <p:extLst>
      <p:ext uri="{BB962C8B-B14F-4D97-AF65-F5344CB8AC3E}">
        <p14:creationId xmlns:p14="http://schemas.microsoft.com/office/powerpoint/2010/main" val="3951606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شهر سازی</a:t>
            </a:r>
            <a:endParaRPr lang="en-US" dirty="0"/>
          </a:p>
        </p:txBody>
      </p:sp>
      <p:sp>
        <p:nvSpPr>
          <p:cNvPr id="3" name="Content Placeholder 2"/>
          <p:cNvSpPr>
            <a:spLocks noGrp="1"/>
          </p:cNvSpPr>
          <p:nvPr>
            <p:ph idx="1"/>
          </p:nvPr>
        </p:nvSpPr>
        <p:spPr/>
        <p:txBody>
          <a:bodyPr/>
          <a:lstStyle/>
          <a:p>
            <a:pPr algn="r"/>
            <a:r>
              <a:rPr lang="fa-IR" dirty="0" smtClean="0"/>
              <a:t>انقلاب سوسیالیستی روسیه باعث بوجود آمدن دو گرایش شهر گرایان وشهر گریزان در روسیه شد</a:t>
            </a:r>
          </a:p>
          <a:p>
            <a:pPr algn="r"/>
            <a:r>
              <a:rPr lang="fa-IR" dirty="0" smtClean="0"/>
              <a:t>نخست این دو، گرایش قدرتمند و تمرکزگرا بود و دومین آنها تمرکززدا و دمکراتیک</a:t>
            </a:r>
          </a:p>
          <a:p>
            <a:pPr algn="r"/>
            <a:r>
              <a:rPr lang="fa-IR" dirty="0" smtClean="0"/>
              <a:t>پیرو نظریات انگلس مبنی بر سلب مالکیت مالکان بزرگ واسکان محروم ترین اقشار، باغ شهرها،بوجوذ آمدند(باغ شهر سوکول 1925-1923و باغ شهر دوکستوی 1924-1925)</a:t>
            </a:r>
            <a:endParaRPr lang="en-US" dirty="0"/>
          </a:p>
        </p:txBody>
      </p:sp>
    </p:spTree>
    <p:extLst>
      <p:ext uri="{BB962C8B-B14F-4D97-AF65-F5344CB8AC3E}">
        <p14:creationId xmlns:p14="http://schemas.microsoft.com/office/powerpoint/2010/main" val="2028681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4608"/>
            <a:ext cx="8229600" cy="1143000"/>
          </a:xfrm>
        </p:spPr>
        <p:txBody>
          <a:bodyPr>
            <a:normAutofit fontScale="90000"/>
          </a:bodyPr>
          <a:lstStyle/>
          <a:p>
            <a:pPr algn="r"/>
            <a:r>
              <a:rPr lang="fa-IR" dirty="0" smtClean="0"/>
              <a:t>مقیاس گسترش اندیشه</a:t>
            </a:r>
            <a:br>
              <a:rPr lang="fa-IR" dirty="0" smtClean="0"/>
            </a:br>
            <a:r>
              <a:rPr lang="fa-IR" dirty="0" smtClean="0"/>
              <a:t>(روسیه)</a:t>
            </a:r>
            <a:endParaRPr lang="en-US" dirty="0"/>
          </a:p>
        </p:txBody>
      </p:sp>
      <p:sp>
        <p:nvSpPr>
          <p:cNvPr id="3" name="Content Placeholder 2"/>
          <p:cNvSpPr>
            <a:spLocks noGrp="1"/>
          </p:cNvSpPr>
          <p:nvPr>
            <p:ph idx="1"/>
          </p:nvPr>
        </p:nvSpPr>
        <p:spPr>
          <a:xfrm>
            <a:off x="457200" y="2286000"/>
            <a:ext cx="8229600" cy="4389120"/>
          </a:xfrm>
        </p:spPr>
        <p:txBody>
          <a:bodyPr/>
          <a:lstStyle/>
          <a:p>
            <a:pPr algn="r"/>
            <a:r>
              <a:rPr lang="fa-IR" dirty="0" smtClean="0"/>
              <a:t>در زمان شروع واوج سبک کانستراکتیویسم دامنه گسترش کشور روسیه را شامل میشد البته بعدا خواهیم دید که تاثیر هنر سوپرماتیسم در دهه های بعدی مرزها را درنوردیده ودر بوجود آمدن حرکتهای جدید معماری در کشورهای اروپایی سهیم بوده است</a:t>
            </a:r>
          </a:p>
          <a:p>
            <a:pPr marL="0" indent="0" algn="r">
              <a:buNone/>
            </a:pPr>
            <a:endParaRPr lang="en-US" dirty="0"/>
          </a:p>
        </p:txBody>
      </p:sp>
    </p:spTree>
    <p:extLst>
      <p:ext uri="{BB962C8B-B14F-4D97-AF65-F5344CB8AC3E}">
        <p14:creationId xmlns:p14="http://schemas.microsoft.com/office/powerpoint/2010/main" val="1222654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موضوع اندیشه</a:t>
            </a:r>
            <a:endParaRPr lang="en-US" dirty="0"/>
          </a:p>
        </p:txBody>
      </p:sp>
      <p:sp>
        <p:nvSpPr>
          <p:cNvPr id="3" name="Content Placeholder 2"/>
          <p:cNvSpPr>
            <a:spLocks noGrp="1"/>
          </p:cNvSpPr>
          <p:nvPr>
            <p:ph idx="1"/>
          </p:nvPr>
        </p:nvSpPr>
        <p:spPr/>
        <p:txBody>
          <a:bodyPr>
            <a:normAutofit/>
          </a:bodyPr>
          <a:lstStyle/>
          <a:p>
            <a:pPr algn="r"/>
            <a:r>
              <a:rPr lang="fa-IR" dirty="0" smtClean="0"/>
              <a:t>کانستراکتیویسم سبکی با هندسه نامنظم که بیشتر بعنوان رابطه دینامیک بین فرمهایی که در فضاشناورند درک می شد</a:t>
            </a:r>
          </a:p>
          <a:p>
            <a:pPr algn="r"/>
            <a:r>
              <a:rPr lang="fa-IR" dirty="0" smtClean="0"/>
              <a:t>سعی در ادراک هنری انتزائی داشت تا در برداشت از طبیعت و کپی از آن، در واقع بر پایه درک هنرمند استوار بود</a:t>
            </a:r>
          </a:p>
          <a:p>
            <a:pPr algn="r"/>
            <a:r>
              <a:rPr lang="fa-IR" dirty="0" smtClean="0"/>
              <a:t>در زمانی رشد کرد که علوم طبیعی از یک طرف و علوم انسانی واقعیت جدیدی را برای هنرمند اشکار ساخته بود درواقع هنرمند سعی داشت روح زمان را در کارهای خود بگنجاند</a:t>
            </a:r>
            <a:endParaRPr lang="en-US" dirty="0"/>
          </a:p>
        </p:txBody>
      </p:sp>
    </p:spTree>
    <p:extLst>
      <p:ext uri="{BB962C8B-B14F-4D97-AF65-F5344CB8AC3E}">
        <p14:creationId xmlns:p14="http://schemas.microsoft.com/office/powerpoint/2010/main" val="34907867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تبلور فیزیکی اندیشه</a:t>
            </a:r>
            <a:endParaRPr lang="en-US" dirty="0"/>
          </a:p>
        </p:txBody>
      </p:sp>
      <p:sp>
        <p:nvSpPr>
          <p:cNvPr id="3" name="Content Placeholder 2"/>
          <p:cNvSpPr>
            <a:spLocks noGrp="1"/>
          </p:cNvSpPr>
          <p:nvPr>
            <p:ph idx="1"/>
          </p:nvPr>
        </p:nvSpPr>
        <p:spPr/>
        <p:txBody>
          <a:bodyPr/>
          <a:lstStyle/>
          <a:p>
            <a:pPr algn="r"/>
            <a:r>
              <a:rPr lang="fa-IR" dirty="0" smtClean="0"/>
              <a:t>باشگاه روساکوف در مسکو(مرلینکف)</a:t>
            </a:r>
          </a:p>
          <a:p>
            <a:pPr algn="r"/>
            <a:r>
              <a:rPr lang="fa-IR" dirty="0" smtClean="0"/>
              <a:t>بنای یاد بود سوین کنگره بین الملل(اثر ولادیمیر تاتلین)</a:t>
            </a:r>
          </a:p>
          <a:p>
            <a:pPr algn="r"/>
            <a:r>
              <a:rPr lang="fa-IR" dirty="0" smtClean="0"/>
              <a:t>ساختمان انجمن وجوه پس انداز فیلادلفیا(جورج هاو)متاثر از معماری کانستراکتیویسم روس</a:t>
            </a:r>
          </a:p>
          <a:p>
            <a:pPr algn="r"/>
            <a:endParaRPr lang="en-US" dirty="0"/>
          </a:p>
        </p:txBody>
      </p:sp>
    </p:spTree>
    <p:extLst>
      <p:ext uri="{BB962C8B-B14F-4D97-AF65-F5344CB8AC3E}">
        <p14:creationId xmlns:p14="http://schemas.microsoft.com/office/powerpoint/2010/main" val="29192351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77217"/>
            <a:ext cx="8229600" cy="1143000"/>
          </a:xfrm>
        </p:spPr>
        <p:txBody>
          <a:bodyPr/>
          <a:lstStyle/>
          <a:p>
            <a:endParaRPr lang="en-US" dirty="0"/>
          </a:p>
        </p:txBody>
      </p:sp>
      <p:sp>
        <p:nvSpPr>
          <p:cNvPr id="3" name="Content Placeholder 2"/>
          <p:cNvSpPr>
            <a:spLocks noGrp="1"/>
          </p:cNvSpPr>
          <p:nvPr>
            <p:ph idx="1"/>
          </p:nvPr>
        </p:nvSpPr>
        <p:spPr>
          <a:xfrm>
            <a:off x="533400" y="685800"/>
            <a:ext cx="8229600" cy="5381625"/>
          </a:xfrm>
        </p:spPr>
        <p:txBody>
          <a:bodyPr/>
          <a:lstStyle/>
          <a:p>
            <a:pPr marL="0" indent="0" algn="r">
              <a:buNone/>
            </a:pPr>
            <a:r>
              <a:rPr lang="fa-IR" dirty="0" smtClean="0"/>
              <a:t>بنای یادبود کنگره بین الملل(اثر ولادیمیر تاتلین)</a:t>
            </a:r>
          </a:p>
          <a:p>
            <a:pPr marL="0" indent="0" algn="r">
              <a:buNone/>
            </a:pPr>
            <a:endParaRPr lang="en-US" dirty="0"/>
          </a:p>
        </p:txBody>
      </p:sp>
      <p:pic>
        <p:nvPicPr>
          <p:cNvPr id="2050" name="Picture 2" descr="C:\Users\ansari\Desktop\yt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505200" cy="4940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nsari\Desktop\h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91126"/>
            <a:ext cx="4114800" cy="416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12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0" y="274638"/>
            <a:ext cx="1828800" cy="411162"/>
          </a:xfrm>
        </p:spPr>
        <p:txBody>
          <a:bodyPr>
            <a:normAutofit fontScale="90000"/>
          </a:bodyPr>
          <a:lstStyle/>
          <a:p>
            <a:endParaRPr lang="en-US" dirty="0"/>
          </a:p>
        </p:txBody>
      </p:sp>
      <p:sp>
        <p:nvSpPr>
          <p:cNvPr id="5" name="Content Placeholder 4"/>
          <p:cNvSpPr>
            <a:spLocks noGrp="1"/>
          </p:cNvSpPr>
          <p:nvPr>
            <p:ph sz="half" idx="1"/>
          </p:nvPr>
        </p:nvSpPr>
        <p:spPr>
          <a:xfrm>
            <a:off x="457200" y="609600"/>
            <a:ext cx="4038600" cy="5715000"/>
          </a:xfrm>
        </p:spPr>
        <p:txBody>
          <a:bodyPr/>
          <a:lstStyle/>
          <a:p>
            <a:pPr algn="r"/>
            <a:r>
              <a:rPr lang="fa-IR" dirty="0" smtClean="0"/>
              <a:t>ساختمان انجمن وجوه  پس انداز فیلادلفیا(جورج هاو)متاثر از معماری کانستراکتیویسم روس</a:t>
            </a:r>
            <a:endParaRPr lang="en-US" dirty="0"/>
          </a:p>
        </p:txBody>
      </p:sp>
      <p:sp>
        <p:nvSpPr>
          <p:cNvPr id="6" name="Content Placeholder 5"/>
          <p:cNvSpPr>
            <a:spLocks noGrp="1"/>
          </p:cNvSpPr>
          <p:nvPr>
            <p:ph sz="half" idx="2"/>
          </p:nvPr>
        </p:nvSpPr>
        <p:spPr/>
        <p:txBody>
          <a:bodyPr/>
          <a:lstStyle/>
          <a:p>
            <a:pPr algn="r"/>
            <a:r>
              <a:rPr lang="fa-IR" dirty="0" smtClean="0"/>
              <a:t>باشگاه روساکوف در مسکو(مرلینکف)</a:t>
            </a:r>
            <a:endParaRPr lang="en-US" dirty="0"/>
          </a:p>
        </p:txBody>
      </p:sp>
      <p:pic>
        <p:nvPicPr>
          <p:cNvPr id="3074" name="Picture 2" descr="C:\Users\ansari\Desktop\hghg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0"/>
            <a:ext cx="2902744"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nsari\Desktop\ghfg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3962400" cy="252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27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descr="C:\Users\ansari\Desktop\tre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1915"/>
            <a:ext cx="4048126" cy="54988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nsari\Desktop\rtret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01914"/>
            <a:ext cx="3933825" cy="549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3238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6" name="Text Placeholder 5"/>
          <p:cNvSpPr>
            <a:spLocks noGrp="1"/>
          </p:cNvSpPr>
          <p:nvPr>
            <p:ph type="body" idx="2"/>
          </p:nvPr>
        </p:nvSpPr>
        <p:spPr/>
        <p:txBody>
          <a:bodyPr>
            <a:normAutofit/>
          </a:bodyPr>
          <a:lstStyle/>
          <a:p>
            <a:pPr algn="r"/>
            <a:r>
              <a:rPr lang="fa-IR" sz="1800" dirty="0" smtClean="0"/>
              <a:t>بالا:تاتلین نقش برجسته معلق 1915</a:t>
            </a:r>
          </a:p>
          <a:p>
            <a:endParaRPr lang="fa-IR" dirty="0" smtClean="0"/>
          </a:p>
          <a:p>
            <a:endParaRPr lang="fa-IR" dirty="0"/>
          </a:p>
          <a:p>
            <a:pPr algn="r"/>
            <a:r>
              <a:rPr lang="fa-IR" sz="1800" dirty="0" smtClean="0"/>
              <a:t>پايین: پرواز هواپیما ماله ویچ</a:t>
            </a:r>
          </a:p>
          <a:p>
            <a:endParaRPr lang="fa-IR" dirty="0" smtClean="0"/>
          </a:p>
          <a:p>
            <a:endParaRPr lang="en-US" dirty="0"/>
          </a:p>
        </p:txBody>
      </p:sp>
      <p:sp>
        <p:nvSpPr>
          <p:cNvPr id="5" name="Content Placeholder 4"/>
          <p:cNvSpPr>
            <a:spLocks noGrp="1"/>
          </p:cNvSpPr>
          <p:nvPr>
            <p:ph sz="half" idx="1"/>
          </p:nvPr>
        </p:nvSpPr>
        <p:spPr/>
        <p:txBody>
          <a:bodyPr/>
          <a:lstStyle/>
          <a:p>
            <a:endParaRPr lang="en-US"/>
          </a:p>
        </p:txBody>
      </p:sp>
      <p:pic>
        <p:nvPicPr>
          <p:cNvPr id="5122" name="Picture 2" descr="C:\Users\ansari\Desktop\ertertertr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4799"/>
            <a:ext cx="4573121" cy="610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410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dirty="0" smtClean="0"/>
              <a:t>تاثیر معماری کانسراکتیویسم در معماری معاصر را هب نحو بارزی در معماری زاها حدید می توان مشاهده نمود. زاها حدید معمار عراقی اصل مقیم لندن معماری خود را متاثر از هنر سوپر ماتیست روس می داند وی شاگرد معمارانی مانند رم کولهاس ولیبس کین است حدید مطالعه و تحقیق در سوگر ماتیست را در دوران تحصیل معماری اغاز کرد اولین طرح معروف او باشگاه پیک هنگ کنگ است که مقام اوبل مسابقه را کسب کرد از جمله کارهای او میتوان ایستگاه آتش نشانی ویترا ، موزه ویل ام راین، و موزه هنرهای معاصر رم نام برد</a:t>
            </a:r>
            <a:endParaRPr lang="en-US" dirty="0"/>
          </a:p>
        </p:txBody>
      </p:sp>
    </p:spTree>
    <p:extLst>
      <p:ext uri="{BB962C8B-B14F-4D97-AF65-F5344CB8AC3E}">
        <p14:creationId xmlns:p14="http://schemas.microsoft.com/office/powerpoint/2010/main" val="3210224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3978" y="262097"/>
            <a:ext cx="3037482" cy="948517"/>
          </a:xfrm>
        </p:spPr>
        <p:txBody>
          <a:bodyPr>
            <a:normAutofit/>
          </a:bodyPr>
          <a:lstStyle/>
          <a:p>
            <a:r>
              <a:rPr lang="fa-IR" sz="3600" dirty="0" smtClean="0"/>
              <a:t>عقاید فوتوریست ها</a:t>
            </a:r>
            <a:endParaRPr lang="fa-IR" sz="3600" dirty="0"/>
          </a:p>
        </p:txBody>
      </p:sp>
      <p:sp>
        <p:nvSpPr>
          <p:cNvPr id="3" name="Content Placeholder 2"/>
          <p:cNvSpPr>
            <a:spLocks noGrp="1"/>
          </p:cNvSpPr>
          <p:nvPr>
            <p:ph idx="1"/>
          </p:nvPr>
        </p:nvSpPr>
        <p:spPr>
          <a:xfrm>
            <a:off x="594360" y="1300766"/>
            <a:ext cx="7955280" cy="4962874"/>
          </a:xfrm>
        </p:spPr>
        <p:txBody>
          <a:bodyPr>
            <a:normAutofit fontScale="92500" lnSpcReduction="20000"/>
          </a:bodyPr>
          <a:lstStyle/>
          <a:p>
            <a:pPr>
              <a:buNone/>
            </a:pPr>
            <a:r>
              <a:rPr lang="fa-IR" sz="2400" dirty="0" smtClean="0">
                <a:cs typeface="B Homa" pitchFamily="2" charset="-78"/>
              </a:rPr>
              <a:t>     1. </a:t>
            </a:r>
            <a:r>
              <a:rPr lang="ar-SA" sz="2400" dirty="0">
                <a:cs typeface="B Homa" pitchFamily="2" charset="-78"/>
              </a:rPr>
              <a:t>سنت شكني: </a:t>
            </a:r>
            <a:br>
              <a:rPr lang="ar-SA" sz="2400" dirty="0">
                <a:cs typeface="B Homa" pitchFamily="2" charset="-78"/>
              </a:rPr>
            </a:br>
            <a:r>
              <a:rPr lang="ar-SA" sz="2400" dirty="0">
                <a:cs typeface="B Homa" pitchFamily="2" charset="-78"/>
              </a:rPr>
              <a:t>فوتوريستها با از بين بردن </a:t>
            </a:r>
            <a:r>
              <a:rPr lang="ar-SA" sz="2400" dirty="0" smtClean="0">
                <a:cs typeface="B Homa" pitchFamily="2" charset="-78"/>
              </a:rPr>
              <a:t>قانون</a:t>
            </a:r>
            <a:r>
              <a:rPr lang="fa-IR" sz="2400" dirty="0" smtClean="0">
                <a:cs typeface="B Homa" pitchFamily="2" charset="-78"/>
              </a:rPr>
              <a:t> </a:t>
            </a:r>
            <a:r>
              <a:rPr lang="ar-SA" sz="2400" dirty="0" smtClean="0">
                <a:cs typeface="B Homa" pitchFamily="2" charset="-78"/>
              </a:rPr>
              <a:t>منديها </a:t>
            </a:r>
            <a:r>
              <a:rPr lang="ar-SA" sz="2400" dirty="0">
                <a:cs typeface="B Homa" pitchFamily="2" charset="-78"/>
              </a:rPr>
              <a:t>و شكستن قالبهاي كلاسيك، سنتي و زيبايي شناختي سمبوليستها، ادبيات و </a:t>
            </a:r>
            <a:r>
              <a:rPr lang="ar-SA" sz="2400" dirty="0" smtClean="0">
                <a:cs typeface="B Homa" pitchFamily="2" charset="-78"/>
              </a:rPr>
              <a:t>ب</a:t>
            </a:r>
            <a:r>
              <a:rPr lang="fa-IR" sz="2400" dirty="0" smtClean="0">
                <a:cs typeface="B Homa" pitchFamily="2" charset="-78"/>
              </a:rPr>
              <a:t>ه </a:t>
            </a:r>
            <a:r>
              <a:rPr lang="ar-SA" sz="2400" dirty="0" smtClean="0">
                <a:cs typeface="B Homa" pitchFamily="2" charset="-78"/>
              </a:rPr>
              <a:t>ويژه </a:t>
            </a:r>
            <a:r>
              <a:rPr lang="ar-SA" sz="2400" dirty="0">
                <a:cs typeface="B Homa" pitchFamily="2" charset="-78"/>
              </a:rPr>
              <a:t>شعر نو و تازه اي را به وجود آوردند. آنان </a:t>
            </a:r>
            <a:r>
              <a:rPr lang="ar-SA" sz="2400" dirty="0" smtClean="0">
                <a:cs typeface="B Homa" pitchFamily="2" charset="-78"/>
              </a:rPr>
              <a:t>حت</a:t>
            </a:r>
            <a:r>
              <a:rPr lang="fa-IR" sz="2400" dirty="0">
                <a:cs typeface="B Homa" pitchFamily="2" charset="-78"/>
              </a:rPr>
              <a:t>ی</a:t>
            </a:r>
            <a:r>
              <a:rPr lang="ar-SA" sz="2400" dirty="0" smtClean="0">
                <a:cs typeface="B Homa" pitchFamily="2" charset="-78"/>
              </a:rPr>
              <a:t> </a:t>
            </a:r>
            <a:r>
              <a:rPr lang="ar-SA" sz="2400" dirty="0">
                <a:cs typeface="B Homa" pitchFamily="2" charset="-78"/>
              </a:rPr>
              <a:t>قواعد دستوري زبان و نحو را كنار گذاشتند. به عنوان مثال، فعلها را به صورت مصدر به كار مي بردند و يا در نوشته هاي خود از صفت و قيد و نشانه گذاري استفاده نمي كردند</a:t>
            </a:r>
            <a:r>
              <a:rPr lang="ar-SA" sz="2400" dirty="0" smtClean="0">
                <a:cs typeface="B Homa" pitchFamily="2" charset="-78"/>
              </a:rPr>
              <a:t>.</a:t>
            </a:r>
            <a:r>
              <a:rPr lang="ar-SA" sz="2400" dirty="0">
                <a:cs typeface="B Homa" pitchFamily="2" charset="-78"/>
              </a:rPr>
              <a:t/>
            </a:r>
            <a:br>
              <a:rPr lang="ar-SA" sz="2400" dirty="0">
                <a:cs typeface="B Homa" pitchFamily="2" charset="-78"/>
              </a:rPr>
            </a:br>
            <a:r>
              <a:rPr lang="fa-IR" sz="2400" dirty="0" smtClean="0">
                <a:cs typeface="B Homa" pitchFamily="2" charset="-78"/>
              </a:rPr>
              <a:t>۲. </a:t>
            </a:r>
            <a:r>
              <a:rPr lang="ar-SA" sz="2400" dirty="0" smtClean="0">
                <a:cs typeface="B Homa" pitchFamily="2" charset="-78"/>
              </a:rPr>
              <a:t>آينده </a:t>
            </a:r>
            <a:r>
              <a:rPr lang="ar-SA" sz="2400" dirty="0">
                <a:cs typeface="B Homa" pitchFamily="2" charset="-78"/>
              </a:rPr>
              <a:t>نگري: </a:t>
            </a:r>
            <a:br>
              <a:rPr lang="ar-SA" sz="2400" dirty="0">
                <a:cs typeface="B Homa" pitchFamily="2" charset="-78"/>
              </a:rPr>
            </a:br>
            <a:r>
              <a:rPr lang="ar-SA" sz="2400" dirty="0">
                <a:cs typeface="B Homa" pitchFamily="2" charset="-78"/>
              </a:rPr>
              <a:t>از نظر فوتوريستها در آثار ادبي و هنري نبايد گذشته را مرور كرد و به بازسازي تاريخي و يا </a:t>
            </a:r>
            <a:r>
              <a:rPr lang="ar-SA" sz="2400" dirty="0" smtClean="0">
                <a:cs typeface="B Homa" pitchFamily="2" charset="-78"/>
              </a:rPr>
              <a:t>مسائل </a:t>
            </a:r>
            <a:r>
              <a:rPr lang="ar-SA" sz="2400" dirty="0">
                <a:cs typeface="B Homa" pitchFamily="2" charset="-78"/>
              </a:rPr>
              <a:t>پيش پاافتاده پرداخت، بلكه بايد آينده را تصويرسازي كرد.</a:t>
            </a:r>
            <a:br>
              <a:rPr lang="ar-SA" sz="2400" dirty="0">
                <a:cs typeface="B Homa" pitchFamily="2" charset="-78"/>
              </a:rPr>
            </a:br>
            <a:r>
              <a:rPr lang="fa-IR" sz="2400" dirty="0" smtClean="0">
                <a:cs typeface="B Homa" pitchFamily="2" charset="-78"/>
              </a:rPr>
              <a:t>3. </a:t>
            </a:r>
            <a:r>
              <a:rPr lang="ar-SA" sz="2400" dirty="0" smtClean="0">
                <a:cs typeface="B Homa" pitchFamily="2" charset="-78"/>
              </a:rPr>
              <a:t>درباره </a:t>
            </a:r>
            <a:r>
              <a:rPr lang="ar-SA" sz="2400" dirty="0">
                <a:cs typeface="B Homa" pitchFamily="2" charset="-78"/>
              </a:rPr>
              <a:t>مردم و براي </a:t>
            </a:r>
            <a:r>
              <a:rPr lang="ar-SA" sz="2400" dirty="0" smtClean="0">
                <a:cs typeface="B Homa" pitchFamily="2" charset="-78"/>
              </a:rPr>
              <a:t>مردم: </a:t>
            </a:r>
            <a:r>
              <a:rPr lang="ar-SA" sz="2400" dirty="0">
                <a:cs typeface="B Homa" pitchFamily="2" charset="-78"/>
              </a:rPr>
              <a:t/>
            </a:r>
            <a:br>
              <a:rPr lang="ar-SA" sz="2400" dirty="0">
                <a:cs typeface="B Homa" pitchFamily="2" charset="-78"/>
              </a:rPr>
            </a:br>
            <a:r>
              <a:rPr lang="ar-SA" sz="2400" dirty="0">
                <a:cs typeface="B Homa" pitchFamily="2" charset="-78"/>
              </a:rPr>
              <a:t>فوتوريستها </a:t>
            </a:r>
            <a:r>
              <a:rPr lang="ar-SA" sz="2400" dirty="0" smtClean="0">
                <a:cs typeface="B Homa" pitchFamily="2" charset="-78"/>
              </a:rPr>
              <a:t>مردم</a:t>
            </a:r>
            <a:r>
              <a:rPr lang="fa-IR" sz="2400" dirty="0" smtClean="0">
                <a:cs typeface="B Homa" pitchFamily="2" charset="-78"/>
              </a:rPr>
              <a:t> </a:t>
            </a:r>
            <a:r>
              <a:rPr lang="ar-SA" sz="2400" dirty="0" smtClean="0">
                <a:cs typeface="B Homa" pitchFamily="2" charset="-78"/>
              </a:rPr>
              <a:t>را </a:t>
            </a:r>
            <a:r>
              <a:rPr lang="ar-SA" sz="2400" dirty="0">
                <a:cs typeface="B Homa" pitchFamily="2" charset="-78"/>
              </a:rPr>
              <a:t>مخاطبان اصلي خود قلمداد مي كردند. آنان معتقد بودند كه هنرمند بايد در ميان مردم حضور داشته باشد و باگفتن «از مردم و براي مردم» هنري تازه را ارايه دهد.</a:t>
            </a:r>
            <a:br>
              <a:rPr lang="ar-SA" sz="2400" dirty="0">
                <a:cs typeface="B Homa" pitchFamily="2" charset="-78"/>
              </a:rPr>
            </a:br>
            <a:r>
              <a:rPr lang="ar-SA" sz="2400" dirty="0">
                <a:cs typeface="B Homa" pitchFamily="2" charset="-78"/>
              </a:rPr>
              <a:t/>
            </a:r>
            <a:br>
              <a:rPr lang="ar-SA" sz="2400" dirty="0">
                <a:cs typeface="B Homa" pitchFamily="2" charset="-78"/>
              </a:rPr>
            </a:br>
            <a:r>
              <a:rPr lang="fa-IR" sz="2400" dirty="0">
                <a:cs typeface="B Homa" pitchFamily="2" charset="-78"/>
              </a:rPr>
              <a:t>۴. </a:t>
            </a:r>
            <a:r>
              <a:rPr lang="ar-SA" sz="2400" dirty="0">
                <a:cs typeface="B Homa" pitchFamily="2" charset="-78"/>
              </a:rPr>
              <a:t>دست يافتن به دنياي والاي ذهن و روح انسان: </a:t>
            </a:r>
            <a:br>
              <a:rPr lang="ar-SA" sz="2400" dirty="0">
                <a:cs typeface="B Homa" pitchFamily="2" charset="-78"/>
              </a:rPr>
            </a:br>
            <a:r>
              <a:rPr lang="ar-SA" sz="2400" dirty="0">
                <a:cs typeface="B Homa" pitchFamily="2" charset="-78"/>
              </a:rPr>
              <a:t>هنر فوتوريستي مي خواهد انسان را از غرق شدن در دنياي </a:t>
            </a:r>
            <a:r>
              <a:rPr lang="ar-SA" sz="2400" dirty="0" smtClean="0">
                <a:cs typeface="B Homa" pitchFamily="2" charset="-78"/>
              </a:rPr>
              <a:t>مدرن </a:t>
            </a:r>
            <a:r>
              <a:rPr lang="ar-SA" sz="2400" dirty="0">
                <a:cs typeface="B Homa" pitchFamily="2" charset="-78"/>
              </a:rPr>
              <a:t>و افتادن در دام زندگي قراردادي، </a:t>
            </a:r>
            <a:r>
              <a:rPr lang="ar-SA" sz="2400" dirty="0" smtClean="0">
                <a:cs typeface="B Homa" pitchFamily="2" charset="-78"/>
              </a:rPr>
              <a:t>خش</a:t>
            </a:r>
            <a:r>
              <a:rPr lang="fa-IR" sz="2400" dirty="0">
                <a:cs typeface="B Homa" pitchFamily="2" charset="-78"/>
              </a:rPr>
              <a:t>ک</a:t>
            </a:r>
            <a:r>
              <a:rPr lang="ar-SA" sz="2400" dirty="0" smtClean="0">
                <a:cs typeface="B Homa" pitchFamily="2" charset="-78"/>
              </a:rPr>
              <a:t> </a:t>
            </a:r>
            <a:r>
              <a:rPr lang="ar-SA" sz="2400" dirty="0">
                <a:cs typeface="B Homa" pitchFamily="2" charset="-78"/>
              </a:rPr>
              <a:t>و بي روح شهري نجات دهد. و در اين ميان تنها هنر و البته هنري متفاوت و آزاد از هرگونه قيد و بند گذشته است كه مي تواند انسان را از اين گرداب رها كند و او را به دنياي والاي روح و ذهن انسان و در نهايت به لذت زندگي </a:t>
            </a:r>
            <a:r>
              <a:rPr lang="ar-SA" sz="2400" dirty="0" smtClean="0">
                <a:cs typeface="B Homa" pitchFamily="2" charset="-78"/>
              </a:rPr>
              <a:t>برساند</a:t>
            </a:r>
            <a:r>
              <a:rPr lang="fa-IR" sz="2400" dirty="0" smtClean="0">
                <a:cs typeface="B Homa" pitchFamily="2" charset="-78"/>
              </a:rPr>
              <a:t>.</a:t>
            </a:r>
            <a:endParaRPr lang="en-US" sz="2400" dirty="0">
              <a:cs typeface="B Homa" pitchFamily="2" charset="-78"/>
            </a:endParaRPr>
          </a:p>
        </p:txBody>
      </p:sp>
    </p:spTree>
    <p:extLst>
      <p:ext uri="{BB962C8B-B14F-4D97-AF65-F5344CB8AC3E}">
        <p14:creationId xmlns:p14="http://schemas.microsoft.com/office/powerpoint/2010/main" val="28505800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ansari\Desktop\gfdgfdgf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2296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153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ansari\Desktop\fdgfdgd.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56943" y="1981694"/>
            <a:ext cx="5830114" cy="429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2033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a-IR" dirty="0" smtClean="0"/>
              <a:t>اتش نشانی ویترا</a:t>
            </a: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pic>
        <p:nvPicPr>
          <p:cNvPr id="7170" name="Picture 2" descr="C:\Users\ansari\Desktop\dgfdgfdgdgfd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30859"/>
            <a:ext cx="4058282" cy="32178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nsari\Desktop\gfdgfdgfdgfdgdfgdf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2296"/>
            <a:ext cx="4096605" cy="307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8130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ansari\Desktop\gfdgdfgf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5655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sari\Desktop\dfgd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4958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1911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ansari\Desktop\rwerw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2380"/>
            <a:ext cx="8458200" cy="585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909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nsari\Desktop\gasdfgf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3" y="762000"/>
            <a:ext cx="8077200" cy="57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570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ansari\Desktop\fdfdsf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5291137" cy="634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5585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ansari\Desktop\sdfafdf.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762000"/>
            <a:ext cx="7315200" cy="566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176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38800" y="274638"/>
            <a:ext cx="3505200" cy="1143000"/>
          </a:xfrm>
        </p:spPr>
        <p:txBody>
          <a:bodyPr>
            <a:normAutofit fontScale="90000"/>
          </a:bodyPr>
          <a:lstStyle/>
          <a:p>
            <a:r>
              <a:rPr lang="fa-IR" dirty="0" smtClean="0"/>
              <a:t>ویل ام راین زاها حدید</a:t>
            </a:r>
            <a:endParaRPr lang="en-US" dirty="0"/>
          </a:p>
        </p:txBody>
      </p:sp>
      <p:pic>
        <p:nvPicPr>
          <p:cNvPr id="12291" name="Picture 3" descr="C:\Users\ansari\Desktop\S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852988" cy="621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459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منابع وماخذ</a:t>
            </a:r>
            <a:endParaRPr lang="en-US" dirty="0"/>
          </a:p>
        </p:txBody>
      </p:sp>
      <p:sp>
        <p:nvSpPr>
          <p:cNvPr id="3" name="Content Placeholder 2"/>
          <p:cNvSpPr>
            <a:spLocks noGrp="1"/>
          </p:cNvSpPr>
          <p:nvPr>
            <p:ph idx="1"/>
          </p:nvPr>
        </p:nvSpPr>
        <p:spPr/>
        <p:txBody>
          <a:bodyPr/>
          <a:lstStyle/>
          <a:p>
            <a:pPr algn="r"/>
            <a:r>
              <a:rPr lang="fa-IR" dirty="0" smtClean="0"/>
              <a:t>معماری دیکانستراکشن – محمدرضا جودت –انتشارات نشر</a:t>
            </a:r>
          </a:p>
          <a:p>
            <a:pPr algn="r"/>
            <a:r>
              <a:rPr lang="fa-IR" dirty="0" smtClean="0"/>
              <a:t>مفاهیم پایه در معماری غرب-قبادیان ،وحید</a:t>
            </a:r>
          </a:p>
          <a:p>
            <a:pPr algn="r"/>
            <a:r>
              <a:rPr lang="fa-IR" dirty="0" smtClean="0"/>
              <a:t>مجله معماری و شهرسازی شماره 37و38</a:t>
            </a:r>
          </a:p>
          <a:p>
            <a:pPr algn="r"/>
            <a:r>
              <a:rPr lang="fa-IR" dirty="0" smtClean="0"/>
              <a:t>مجله معماری وشهرسازی 41و42</a:t>
            </a:r>
          </a:p>
          <a:p>
            <a:pPr algn="r"/>
            <a:r>
              <a:rPr lang="fa-IR" dirty="0" smtClean="0"/>
              <a:t>پایان نامه دکترا –سید کیانوش لاری بقال</a:t>
            </a:r>
            <a:endParaRPr lang="en-US" dirty="0"/>
          </a:p>
        </p:txBody>
      </p:sp>
    </p:spTree>
    <p:extLst>
      <p:ext uri="{BB962C8B-B14F-4D97-AF65-F5344CB8AC3E}">
        <p14:creationId xmlns:p14="http://schemas.microsoft.com/office/powerpoint/2010/main" val="1240034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794" y="262097"/>
            <a:ext cx="3269302" cy="781092"/>
          </a:xfrm>
        </p:spPr>
        <p:txBody>
          <a:bodyPr>
            <a:normAutofit/>
          </a:bodyPr>
          <a:lstStyle/>
          <a:p>
            <a:r>
              <a:rPr lang="fa-IR" sz="3600" dirty="0" smtClean="0"/>
              <a:t>هنرمندان فوتوریست</a:t>
            </a:r>
            <a:endParaRPr lang="fa-IR" sz="3600" dirty="0"/>
          </a:p>
        </p:txBody>
      </p:sp>
      <p:sp>
        <p:nvSpPr>
          <p:cNvPr id="3" name="Content Placeholder 2"/>
          <p:cNvSpPr>
            <a:spLocks noGrp="1"/>
          </p:cNvSpPr>
          <p:nvPr>
            <p:ph idx="1"/>
          </p:nvPr>
        </p:nvSpPr>
        <p:spPr>
          <a:xfrm>
            <a:off x="787542" y="1043188"/>
            <a:ext cx="7955280" cy="5499279"/>
          </a:xfrm>
        </p:spPr>
        <p:txBody>
          <a:bodyPr/>
          <a:lstStyle/>
          <a:p>
            <a:pPr>
              <a:buNone/>
            </a:pPr>
            <a:r>
              <a:rPr lang="ar-SA" sz="2400" dirty="0">
                <a:cs typeface="B Homa" pitchFamily="2" charset="-78"/>
              </a:rPr>
              <a:t>هنرمنداني که در اين سبک کار ميکردند عبارتند از </a:t>
            </a:r>
            <a:r>
              <a:rPr lang="ar-SA" sz="2400" dirty="0" smtClean="0">
                <a:cs typeface="B Homa" pitchFamily="2" charset="-78"/>
              </a:rPr>
              <a:t>:</a:t>
            </a:r>
            <a:endParaRPr lang="fa-IR" sz="2400" dirty="0">
              <a:cs typeface="B Homa" pitchFamily="2" charset="-78"/>
            </a:endParaRPr>
          </a:p>
          <a:p>
            <a:pPr>
              <a:buNone/>
            </a:pPr>
            <a:r>
              <a:rPr lang="ar-SA" sz="2400" dirty="0">
                <a:cs typeface="B Homa" pitchFamily="2" charset="-78"/>
              </a:rPr>
              <a:t>اومبرتو </a:t>
            </a:r>
            <a:r>
              <a:rPr lang="ar-SA" sz="2400" dirty="0" smtClean="0">
                <a:cs typeface="B Homa" pitchFamily="2" charset="-78"/>
              </a:rPr>
              <a:t>بوچيونی</a:t>
            </a:r>
            <a:endParaRPr lang="fa-IR" sz="2400" dirty="0" smtClean="0">
              <a:cs typeface="B Homa" pitchFamily="2" charset="-78"/>
            </a:endParaRPr>
          </a:p>
          <a:p>
            <a:pPr>
              <a:buNone/>
            </a:pPr>
            <a:r>
              <a:rPr lang="ar-SA" sz="2400" dirty="0" smtClean="0">
                <a:cs typeface="B Homa" pitchFamily="2" charset="-78"/>
              </a:rPr>
              <a:t> </a:t>
            </a:r>
            <a:r>
              <a:rPr lang="fa-IR" sz="2400" dirty="0">
                <a:cs typeface="B Homa" pitchFamily="2" charset="-78"/>
              </a:rPr>
              <a:t>فیلیپو توماسو مارتینی </a:t>
            </a:r>
            <a:endParaRPr lang="fa-IR" sz="2400" dirty="0" smtClean="0">
              <a:cs typeface="B Homa" pitchFamily="2" charset="-78"/>
            </a:endParaRPr>
          </a:p>
          <a:p>
            <a:pPr>
              <a:buNone/>
            </a:pPr>
            <a:r>
              <a:rPr lang="ar-SA" sz="2400" dirty="0" smtClean="0">
                <a:cs typeface="B Homa" pitchFamily="2" charset="-78"/>
              </a:rPr>
              <a:t> </a:t>
            </a:r>
            <a:r>
              <a:rPr lang="ar-SA" sz="2400" dirty="0">
                <a:cs typeface="B Homa" pitchFamily="2" charset="-78"/>
              </a:rPr>
              <a:t>جياکومو </a:t>
            </a:r>
            <a:r>
              <a:rPr lang="ar-SA" sz="2400" dirty="0" smtClean="0">
                <a:cs typeface="B Homa" pitchFamily="2" charset="-78"/>
              </a:rPr>
              <a:t>بالا</a:t>
            </a:r>
            <a:endParaRPr lang="fa-IR" sz="2400" dirty="0" smtClean="0">
              <a:cs typeface="B Homa" pitchFamily="2" charset="-78"/>
            </a:endParaRPr>
          </a:p>
          <a:p>
            <a:pPr>
              <a:buNone/>
            </a:pPr>
            <a:r>
              <a:rPr lang="ar-SA" sz="2400" dirty="0" smtClean="0">
                <a:cs typeface="B Homa" pitchFamily="2" charset="-78"/>
              </a:rPr>
              <a:t> </a:t>
            </a:r>
            <a:r>
              <a:rPr lang="ar-SA" sz="2400" dirty="0">
                <a:cs typeface="B Homa" pitchFamily="2" charset="-78"/>
              </a:rPr>
              <a:t>کارلو </a:t>
            </a:r>
            <a:r>
              <a:rPr lang="ar-SA" sz="2400" dirty="0" smtClean="0">
                <a:cs typeface="B Homa" pitchFamily="2" charset="-78"/>
              </a:rPr>
              <a:t>کارا</a:t>
            </a:r>
            <a:endParaRPr lang="fa-IR" sz="2400" dirty="0" smtClean="0">
              <a:cs typeface="B Homa" pitchFamily="2" charset="-78"/>
            </a:endParaRPr>
          </a:p>
          <a:p>
            <a:pPr>
              <a:buNone/>
            </a:pPr>
            <a:r>
              <a:rPr lang="ar-SA" sz="2400" dirty="0" smtClean="0">
                <a:cs typeface="B Homa" pitchFamily="2" charset="-78"/>
              </a:rPr>
              <a:t> </a:t>
            </a:r>
            <a:r>
              <a:rPr lang="ar-SA" sz="2400" dirty="0">
                <a:cs typeface="B Homa" pitchFamily="2" charset="-78"/>
              </a:rPr>
              <a:t>لوئيجی </a:t>
            </a:r>
            <a:r>
              <a:rPr lang="ar-SA" sz="2400" dirty="0" smtClean="0">
                <a:cs typeface="B Homa" pitchFamily="2" charset="-78"/>
              </a:rPr>
              <a:t>روسولو</a:t>
            </a:r>
            <a:endParaRPr lang="fa-IR" sz="2400" dirty="0" smtClean="0">
              <a:cs typeface="B Homa" pitchFamily="2" charset="-78"/>
            </a:endParaRPr>
          </a:p>
          <a:p>
            <a:pPr>
              <a:buNone/>
            </a:pPr>
            <a:r>
              <a:rPr lang="ar-SA" sz="2400" dirty="0" smtClean="0">
                <a:cs typeface="B Homa" pitchFamily="2" charset="-78"/>
              </a:rPr>
              <a:t> </a:t>
            </a:r>
            <a:r>
              <a:rPr lang="ar-SA" sz="2400" dirty="0">
                <a:cs typeface="B Homa" pitchFamily="2" charset="-78"/>
              </a:rPr>
              <a:t>جينو </a:t>
            </a:r>
            <a:r>
              <a:rPr lang="ar-SA" sz="2400" dirty="0" smtClean="0">
                <a:cs typeface="B Homa" pitchFamily="2" charset="-78"/>
              </a:rPr>
              <a:t>سورينی</a:t>
            </a:r>
            <a:endParaRPr lang="fa-IR" sz="2400" dirty="0" smtClean="0">
              <a:cs typeface="B Homa" pitchFamily="2" charset="-78"/>
            </a:endParaRPr>
          </a:p>
          <a:p>
            <a:pPr>
              <a:buNone/>
            </a:pPr>
            <a:r>
              <a:rPr lang="ar-SA" sz="2400" dirty="0" smtClean="0">
                <a:cs typeface="B Homa" pitchFamily="2" charset="-78"/>
              </a:rPr>
              <a:t>تاهنرمندان </a:t>
            </a:r>
            <a:r>
              <a:rPr lang="ar-SA" sz="2400" dirty="0">
                <a:cs typeface="B Homa" pitchFamily="2" charset="-78"/>
              </a:rPr>
              <a:t>فرانسوی مثل برادران </a:t>
            </a:r>
            <a:r>
              <a:rPr lang="ar-SA" sz="2400" dirty="0" smtClean="0">
                <a:cs typeface="B Homa" pitchFamily="2" charset="-78"/>
              </a:rPr>
              <a:t>دوشان</a:t>
            </a:r>
            <a:endParaRPr lang="fa-IR" sz="2400" dirty="0" smtClean="0">
              <a:cs typeface="B Homa" pitchFamily="2" charset="-78"/>
            </a:endParaRPr>
          </a:p>
          <a:p>
            <a:pPr>
              <a:buNone/>
            </a:pPr>
            <a:r>
              <a:rPr lang="ar-SA" sz="2400" dirty="0" smtClean="0">
                <a:cs typeface="B Homa" pitchFamily="2" charset="-78"/>
              </a:rPr>
              <a:t>فرنان </a:t>
            </a:r>
            <a:r>
              <a:rPr lang="ar-SA" sz="2400" dirty="0">
                <a:cs typeface="B Homa" pitchFamily="2" charset="-78"/>
              </a:rPr>
              <a:t>لژه  و سونيا دلونی </a:t>
            </a:r>
            <a:endParaRPr lang="fa-IR" sz="2400" dirty="0">
              <a:cs typeface="B Homa" pitchFamily="2" charset="-78"/>
            </a:endParaRPr>
          </a:p>
          <a:p>
            <a:pPr>
              <a:buNone/>
            </a:pPr>
            <a:r>
              <a:rPr lang="ar-SA" sz="2400" dirty="0" smtClean="0">
                <a:cs typeface="B Homa" pitchFamily="2" charset="-78"/>
              </a:rPr>
              <a:t>ناتاليا گونچاروا</a:t>
            </a:r>
            <a:endParaRPr lang="fa-IR" sz="2400" dirty="0" smtClean="0">
              <a:cs typeface="B Homa" pitchFamily="2" charset="-78"/>
            </a:endParaRPr>
          </a:p>
          <a:p>
            <a:pPr>
              <a:buNone/>
            </a:pPr>
            <a:r>
              <a:rPr lang="ar-SA" sz="2400" dirty="0" smtClean="0">
                <a:cs typeface="B Homa" pitchFamily="2" charset="-78"/>
              </a:rPr>
              <a:t>ليوبوف </a:t>
            </a:r>
            <a:r>
              <a:rPr lang="ar-SA" sz="2400" dirty="0">
                <a:cs typeface="B Homa" pitchFamily="2" charset="-78"/>
              </a:rPr>
              <a:t>پوپووای روسی و ديويد بومبرگ بريتانيايی </a:t>
            </a:r>
            <a:endParaRPr lang="en-US" sz="2400" dirty="0">
              <a:cs typeface="B Homa" pitchFamily="2" charset="-78"/>
            </a:endParaRPr>
          </a:p>
        </p:txBody>
      </p:sp>
    </p:spTree>
    <p:extLst>
      <p:ext uri="{BB962C8B-B14F-4D97-AF65-F5344CB8AC3E}">
        <p14:creationId xmlns:p14="http://schemas.microsoft.com/office/powerpoint/2010/main" val="34195386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139781"/>
            <a:ext cx="6686549" cy="1697086"/>
          </a:xfrm>
        </p:spPr>
        <p:txBody>
          <a:bodyPr/>
          <a:lstStyle/>
          <a:p>
            <a:pPr algn="r"/>
            <a:r>
              <a:rPr lang="fa-IR" dirty="0" smtClean="0"/>
              <a:t>سبک بین الملل</a:t>
            </a:r>
            <a:endParaRPr lang="fa-IR" dirty="0"/>
          </a:p>
        </p:txBody>
      </p:sp>
      <p:sp>
        <p:nvSpPr>
          <p:cNvPr id="3" name="Subtitle 2"/>
          <p:cNvSpPr>
            <a:spLocks noGrp="1"/>
          </p:cNvSpPr>
          <p:nvPr>
            <p:ph type="subTitle" idx="1"/>
          </p:nvPr>
        </p:nvSpPr>
        <p:spPr>
          <a:xfrm>
            <a:off x="1941910" y="3252208"/>
            <a:ext cx="6686549" cy="844712"/>
          </a:xfrm>
        </p:spPr>
        <p:txBody>
          <a:bodyPr>
            <a:normAutofit/>
          </a:bodyPr>
          <a:lstStyle/>
          <a:p>
            <a:pPr algn="r"/>
            <a:r>
              <a:rPr lang="fa-IR" sz="2100" dirty="0"/>
              <a:t>محمدرسول حبیب زاده</a:t>
            </a:r>
            <a:endParaRPr lang="fa-IR" sz="2100" dirty="0"/>
          </a:p>
        </p:txBody>
      </p:sp>
    </p:spTree>
    <p:extLst>
      <p:ext uri="{BB962C8B-B14F-4D97-AF65-F5344CB8AC3E}">
        <p14:creationId xmlns:p14="http://schemas.microsoft.com/office/powerpoint/2010/main" val="2002683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t>سبک بین الملل</a:t>
            </a:r>
            <a:endParaRPr lang="fa-IR" dirty="0"/>
          </a:p>
        </p:txBody>
      </p:sp>
      <p:sp>
        <p:nvSpPr>
          <p:cNvPr id="3" name="Content Placeholder 2"/>
          <p:cNvSpPr>
            <a:spLocks noGrp="1"/>
          </p:cNvSpPr>
          <p:nvPr>
            <p:ph idx="1"/>
          </p:nvPr>
        </p:nvSpPr>
        <p:spPr>
          <a:xfrm>
            <a:off x="535132" y="2286000"/>
            <a:ext cx="8093327" cy="1127414"/>
          </a:xfrm>
        </p:spPr>
        <p:txBody>
          <a:bodyPr>
            <a:normAutofit fontScale="85000" lnSpcReduction="20000"/>
          </a:bodyPr>
          <a:lstStyle/>
          <a:p>
            <a:r>
              <a:rPr lang="fa-IR" dirty="0"/>
              <a:t>شاخص ترین سبک معماری مدرن،سبک بین الملل است.سه تن از منادیان اصلی معماری مدرن به نام های لوکوربوزیه،والترگریپیوس و میس وند رو، عمده طرح ها و نظرات خود را در چارچوب این سبک ارائه کرده اند.«لفظ بین الملل در معماری برای اولین بار توسط والترگروپیوس برای کتابی به نام معماری بین الملل که او برای مدرسه باهاس در سال 1925 ویرایش کرده بود مورد استفاده قرار گرفت».ولی مصطلح شدن این لفظ مربوط به اوایل دهه 1930 است.</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32" y="3678382"/>
            <a:ext cx="7663295" cy="2083377"/>
          </a:xfrm>
          <a:prstGeom prst="rect">
            <a:avLst/>
          </a:prstGeom>
        </p:spPr>
      </p:pic>
    </p:spTree>
    <p:extLst>
      <p:ext uri="{BB962C8B-B14F-4D97-AF65-F5344CB8AC3E}">
        <p14:creationId xmlns:p14="http://schemas.microsoft.com/office/powerpoint/2010/main" val="3399448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94" y="1182212"/>
            <a:ext cx="6683765" cy="960668"/>
          </a:xfrm>
        </p:spPr>
        <p:txBody>
          <a:bodyPr/>
          <a:lstStyle/>
          <a:p>
            <a:pPr algn="r"/>
            <a:r>
              <a:rPr lang="fa-IR" dirty="0" smtClean="0"/>
              <a:t>اثار و معماران</a:t>
            </a:r>
            <a:endParaRPr lang="fa-IR" dirty="0"/>
          </a:p>
        </p:txBody>
      </p:sp>
      <p:sp>
        <p:nvSpPr>
          <p:cNvPr id="3" name="Content Placeholder 2"/>
          <p:cNvSpPr>
            <a:spLocks noGrp="1"/>
          </p:cNvSpPr>
          <p:nvPr>
            <p:ph idx="1"/>
          </p:nvPr>
        </p:nvSpPr>
        <p:spPr>
          <a:xfrm>
            <a:off x="1944694" y="2244713"/>
            <a:ext cx="6686550" cy="1548245"/>
          </a:xfrm>
        </p:spPr>
        <p:txBody>
          <a:bodyPr>
            <a:normAutofit fontScale="77500" lnSpcReduction="20000"/>
          </a:bodyPr>
          <a:lstStyle/>
          <a:p>
            <a:r>
              <a:rPr lang="fa-IR" dirty="0"/>
              <a:t>در سال 1932 م.(1311 ه.ش) نمایشگاهی در موزه هنر های مدرن در شهر نیو یورک به نام «سبک بین الملل» توسط هنری راسل هیچکاک و فیلیپ جانسون برگزار شد.می توان از مدرسه باهاس در آلمان (1926م.)توسط والتر گروپیوس،پاویون آلمان در بارسلون (1929م.) توسط میس ونده رو،خانه لاول درآمریکا (1929م.) توسط ریچارد نوترا و ویلا ساوا در فرانسه (1930م.) توسط لوکوربوزیه نام برد.پس از پایان نمایشگاه، کتابی به نام سبک بین الملل </a:t>
            </a:r>
            <a:r>
              <a:rPr lang="fa-IR" dirty="0" smtClean="0"/>
              <a:t>(1996)،</a:t>
            </a:r>
            <a:r>
              <a:rPr lang="en-US" dirty="0" smtClean="0"/>
              <a:t> </a:t>
            </a:r>
            <a:r>
              <a:rPr lang="fa-IR" dirty="0" smtClean="0"/>
              <a:t>توسط </a:t>
            </a:r>
            <a:r>
              <a:rPr lang="fa-IR" dirty="0"/>
              <a:t>هیچکاک و جانسون منتشر و اصول و مشخصات این سبک در آن تدوین شد.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 y="4005695"/>
            <a:ext cx="285750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479" y="3950243"/>
            <a:ext cx="2961410" cy="1960453"/>
          </a:xfrm>
          <a:prstGeom prst="rect">
            <a:avLst/>
          </a:prstGeom>
        </p:spPr>
      </p:pic>
    </p:spTree>
    <p:extLst>
      <p:ext uri="{BB962C8B-B14F-4D97-AF65-F5344CB8AC3E}">
        <p14:creationId xmlns:p14="http://schemas.microsoft.com/office/powerpoint/2010/main" val="2096585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r>
              <a:rPr lang="fa-IR" dirty="0"/>
              <a:t>بناهای به نمایش گذارده شده در این نمایشگاه عمدتا به صورت مکعب مستطیل هایی ساده و بی پیرایه و بام های مسطح بودند.رجعت به معماری و نماد های تاریخی در این بناها مشاهده نمی شد و عاری از هرگونه تزئیانت و آرایه های تاریخی بودند.ترکیب احجام و اجزا نماها در ساختمان های تاریخی معمولا به صورت متقارن هستند ولی در ترکیب بخش های ساختمان ها در این سبک،بعضا تعادل جایگزین تقارن شده بود.منظور از تعادل آن است که المان ها و جزئیات در ترکیب کلی ساختمان ویا دو سمت نمای آن به یک اندازه ویا به عبارتی هم وزن هستند.</a:t>
            </a:r>
          </a:p>
        </p:txBody>
      </p:sp>
    </p:spTree>
    <p:extLst>
      <p:ext uri="{BB962C8B-B14F-4D97-AF65-F5344CB8AC3E}">
        <p14:creationId xmlns:p14="http://schemas.microsoft.com/office/powerpoint/2010/main" val="4201817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0705" y="1122217"/>
            <a:ext cx="7147754" cy="3607811"/>
          </a:xfrm>
        </p:spPr>
      </p:pic>
      <p:sp>
        <p:nvSpPr>
          <p:cNvPr id="5" name="TextBox 4"/>
          <p:cNvSpPr txBox="1"/>
          <p:nvPr/>
        </p:nvSpPr>
        <p:spPr>
          <a:xfrm>
            <a:off x="1480705" y="4894118"/>
            <a:ext cx="7286303" cy="646331"/>
          </a:xfrm>
          <a:prstGeom prst="rect">
            <a:avLst/>
          </a:prstGeom>
          <a:noFill/>
        </p:spPr>
        <p:txBody>
          <a:bodyPr wrap="square" rtlCol="1">
            <a:spAutoFit/>
          </a:bodyPr>
          <a:lstStyle/>
          <a:p>
            <a:pPr algn="r"/>
            <a:r>
              <a:rPr lang="fa-IR" dirty="0"/>
              <a:t>میس ونده رو برای طرح پاویون آلمان در بارسلون،از خطوط صاف و کشیده و سطوح صیقلی و بی پیرایه استفاده کرده است.</a:t>
            </a:r>
            <a:endParaRPr lang="fa-IR" dirty="0"/>
          </a:p>
        </p:txBody>
      </p:sp>
    </p:spTree>
    <p:extLst>
      <p:ext uri="{BB962C8B-B14F-4D97-AF65-F5344CB8AC3E}">
        <p14:creationId xmlns:p14="http://schemas.microsoft.com/office/powerpoint/2010/main" val="2554925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مصالح مورد استفاده</a:t>
            </a:r>
            <a:endParaRPr lang="fa-IR" dirty="0"/>
          </a:p>
        </p:txBody>
      </p:sp>
      <p:sp>
        <p:nvSpPr>
          <p:cNvPr id="3" name="Content Placeholder 2"/>
          <p:cNvSpPr>
            <a:spLocks noGrp="1"/>
          </p:cNvSpPr>
          <p:nvPr>
            <p:ph idx="1"/>
          </p:nvPr>
        </p:nvSpPr>
        <p:spPr/>
        <p:txBody>
          <a:bodyPr>
            <a:normAutofit/>
          </a:bodyPr>
          <a:lstStyle/>
          <a:p>
            <a:r>
              <a:rPr lang="fa-IR" sz="1800" dirty="0"/>
              <a:t>استفاده از مصالح مدرن مانند بتن،فلز و بالاخص شیشه یا سطوح وسیع وجه غالب در این بناها داشت.به لحاظ استفاده از سازه و مصالح مدرن در ساختمان های این سبک احجام مکعب شکل با پوشش بتن،فلز و شیشه و استفاده از خطوط مستقیم و کشیده ملاحظه می شد.به جهت دهانه های وسیع که با تیرهای فلزی و بتنی می توان پوشش داد،در بسیاری از موارد و خصوصا برای ساختمان های کوتاه مرتبه،تقسیمات افقی نما شاخص است و تاکید بر خطوط افقی مستقیم بود.</a:t>
            </a:r>
          </a:p>
        </p:txBody>
      </p:sp>
    </p:spTree>
    <p:extLst>
      <p:ext uri="{BB962C8B-B14F-4D97-AF65-F5344CB8AC3E}">
        <p14:creationId xmlns:p14="http://schemas.microsoft.com/office/powerpoint/2010/main" val="3139878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3654" y="1278573"/>
            <a:ext cx="6293324" cy="3534265"/>
          </a:xfrm>
        </p:spPr>
      </p:pic>
      <p:sp>
        <p:nvSpPr>
          <p:cNvPr id="5" name="Rectangle 4"/>
          <p:cNvSpPr/>
          <p:nvPr/>
        </p:nvSpPr>
        <p:spPr>
          <a:xfrm>
            <a:off x="1733654" y="4968702"/>
            <a:ext cx="6293324" cy="646331"/>
          </a:xfrm>
          <a:prstGeom prst="rect">
            <a:avLst/>
          </a:prstGeom>
        </p:spPr>
        <p:txBody>
          <a:bodyPr wrap="square">
            <a:spAutoFit/>
          </a:bodyPr>
          <a:lstStyle/>
          <a:p>
            <a:pPr algn="r"/>
            <a:r>
              <a:rPr lang="fa-IR" dirty="0">
                <a:solidFill>
                  <a:srgbClr val="000000"/>
                </a:solidFill>
              </a:rPr>
              <a:t>ریچارد نوترا برای طرح خانه لاول (1927-1929) در لس آنجلس،از خطوط مستقیم،سطوح صاف و احجام مکعب مستطیل استفاده کرده است.</a:t>
            </a:r>
            <a:endParaRPr lang="fa-IR" dirty="0"/>
          </a:p>
        </p:txBody>
      </p:sp>
    </p:spTree>
    <p:extLst>
      <p:ext uri="{BB962C8B-B14F-4D97-AF65-F5344CB8AC3E}">
        <p14:creationId xmlns:p14="http://schemas.microsoft.com/office/powerpoint/2010/main" val="2740805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1496" y="1200642"/>
            <a:ext cx="5911850" cy="4433888"/>
          </a:xfrm>
        </p:spPr>
      </p:pic>
    </p:spTree>
    <p:extLst>
      <p:ext uri="{BB962C8B-B14F-4D97-AF65-F5344CB8AC3E}">
        <p14:creationId xmlns:p14="http://schemas.microsoft.com/office/powerpoint/2010/main" val="2551629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46" y="1132149"/>
            <a:ext cx="6251899" cy="4688925"/>
          </a:xfrm>
        </p:spPr>
      </p:pic>
    </p:spTree>
    <p:extLst>
      <p:ext uri="{BB962C8B-B14F-4D97-AF65-F5344CB8AC3E}">
        <p14:creationId xmlns:p14="http://schemas.microsoft.com/office/powerpoint/2010/main" val="3887378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3082" y="1537855"/>
            <a:ext cx="6686550" cy="3340677"/>
          </a:xfrm>
        </p:spPr>
        <p:txBody>
          <a:bodyPr>
            <a:noAutofit/>
          </a:bodyPr>
          <a:lstStyle/>
          <a:p>
            <a:r>
              <a:rPr lang="fa-IR" sz="1800" dirty="0"/>
              <a:t>سبک بین الملل واجد خصوصیات جهان شمول بود و به سرزمین ویا فرهنگ خاصی وابستگی نداشت.اصول نظری و کالبدی این سبک می تواند در هر منطقه ای به صورت یکسان و همگون شکل گیرد.توجه به ویژگی های فرهنگی،تاریخی و یا اقلیمی در سرزمین های مختلف،در طرح ساختمان های این سبک مشاهده نمی شود،همانگونه که تولیدات صنعتی مانند اتومبیل،هواپیما،یخچال،رادیو و دیگر مصنوعات مدرن فاقد خصوصیات منطقه ای هستند.همان رادیویی که در پایتخت های اروپایی مورد استفاده قرار می گیرد،می تواند در روستا های افریقایی نیز مورد استفاده باشد.تاثیر سبک بین الملل در معماری جهان بسیار گسترده بود و تا به امروز ادامه دارد.</a:t>
            </a:r>
          </a:p>
        </p:txBody>
      </p:sp>
    </p:spTree>
    <p:extLst>
      <p:ext uri="{BB962C8B-B14F-4D97-AF65-F5344CB8AC3E}">
        <p14:creationId xmlns:p14="http://schemas.microsoft.com/office/powerpoint/2010/main" val="22969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5177" y="450761"/>
            <a:ext cx="4919730" cy="6207616"/>
          </a:xfrm>
        </p:spPr>
        <p:txBody>
          <a:bodyPr>
            <a:normAutofit lnSpcReduction="10000"/>
          </a:bodyPr>
          <a:lstStyle/>
          <a:p>
            <a:pPr>
              <a:buNone/>
            </a:pPr>
            <a:r>
              <a:rPr lang="fa-IR" sz="4400" dirty="0">
                <a:cs typeface="B Homa" pitchFamily="2" charset="-78"/>
              </a:rPr>
              <a:t>فیلیپو توماسو مارتینی:</a:t>
            </a:r>
          </a:p>
          <a:p>
            <a:pPr>
              <a:buNone/>
            </a:pPr>
            <a:r>
              <a:rPr lang="fa-IR" sz="2400" dirty="0">
                <a:cs typeface="B Homa" pitchFamily="2" charset="-78"/>
              </a:rPr>
              <a:t>اولین </a:t>
            </a:r>
            <a:r>
              <a:rPr lang="fa-IR" sz="2400" dirty="0" smtClean="0">
                <a:cs typeface="B Homa" pitchFamily="2" charset="-78"/>
              </a:rPr>
              <a:t>فوتوریستی </a:t>
            </a:r>
            <a:r>
              <a:rPr lang="fa-IR" sz="2400" dirty="0">
                <a:cs typeface="B Homa" pitchFamily="2" charset="-78"/>
              </a:rPr>
              <a:t>که عقاید این جنبش را نوشت یک شاعر ایتالیایی به نام فیلیپو توماسو مارینتی بود. مقاله او را در </a:t>
            </a:r>
            <a:r>
              <a:rPr lang="ar-LY" sz="2400" dirty="0">
                <a:cs typeface="B Homa" pitchFamily="2" charset="-78"/>
              </a:rPr>
              <a:t>روزنامه فيكارو </a:t>
            </a:r>
            <a:r>
              <a:rPr lang="fa-IR" sz="2400" dirty="0">
                <a:cs typeface="B Homa" pitchFamily="2" charset="-78"/>
              </a:rPr>
              <a:t>در سال ۱۹۰۹ چاپ کردند. در آن مقاله مارینتی نوشته بود که فتوریستها از گذشته بدشان می‌آید و مخصوصا از فکرهای گذشته در مورد هنر و سیاست خیلی بدشان می‌آید. او و دیگران در جنبش </a:t>
            </a:r>
            <a:r>
              <a:rPr lang="fa-IR" sz="2400" dirty="0" smtClean="0">
                <a:cs typeface="B Homa" pitchFamily="2" charset="-78"/>
              </a:rPr>
              <a:t>فوتوریست </a:t>
            </a:r>
            <a:r>
              <a:rPr lang="fa-IR" sz="2400" dirty="0">
                <a:cs typeface="B Homa" pitchFamily="2" charset="-78"/>
              </a:rPr>
              <a:t>عشقی به سرعت، تکنولوژی و خشونت نشان می‌دادند. برای فتوریست‌ها ماشین، هواپیما و شهرهای صنعتی نشانه‌های بسیار مهمی بودند بخاطر این که پیروزی انسان را بر طبیعت نشان </a:t>
            </a:r>
            <a:r>
              <a:rPr lang="fa-IR" sz="2400" dirty="0" smtClean="0">
                <a:cs typeface="B Homa" pitchFamily="2" charset="-78"/>
              </a:rPr>
              <a:t>می‌دادند</a:t>
            </a:r>
            <a:r>
              <a:rPr lang="fa-IR" dirty="0">
                <a:cs typeface="B Homa" pitchFamily="2" charset="-78"/>
              </a:rPr>
              <a:t>نقاش «مارينتي» كه بر در و ديوار خانه اش </a:t>
            </a:r>
            <a:r>
              <a:rPr lang="fa-IR" dirty="0" smtClean="0">
                <a:cs typeface="B Homa" pitchFamily="2" charset="-78"/>
              </a:rPr>
              <a:t> </a:t>
            </a:r>
            <a:r>
              <a:rPr lang="fa-IR" dirty="0">
                <a:cs typeface="B Homa" pitchFamily="2" charset="-78"/>
              </a:rPr>
              <a:t>تا به امروز شعارهاي «نهضت فوتوريسم» آويخته است در </a:t>
            </a:r>
            <a:r>
              <a:rPr lang="fa-IR" dirty="0" smtClean="0">
                <a:cs typeface="B Homa" pitchFamily="2" charset="-78"/>
              </a:rPr>
              <a:t>سال1909 </a:t>
            </a:r>
            <a:r>
              <a:rPr lang="fa-IR" dirty="0">
                <a:cs typeface="B Homa" pitchFamily="2" charset="-78"/>
              </a:rPr>
              <a:t>در نشريه ي هنري پاريس، «فيگارو» چنين نوشت: «ما اعلام مي كنيم كه سرعت، زيبائي تازه اي بر جهان افزوده است و جلال آن را دو چندان كرده است.»</a:t>
            </a:r>
            <a:endParaRPr lang="fa-IR" dirty="0"/>
          </a:p>
        </p:txBody>
      </p:sp>
      <p:pic>
        <p:nvPicPr>
          <p:cNvPr id="4" name="Content Placeholder 3" descr="http://innovationmcr.files.wordpress.com/2009/07/marinetti.jpeg"/>
          <p:cNvPicPr>
            <a:picLocks noGrp="1"/>
          </p:cNvPicPr>
          <p:nvPr/>
        </p:nvPicPr>
        <p:blipFill>
          <a:blip r:embed="rId2" cstate="print"/>
          <a:srcRect/>
          <a:stretch>
            <a:fillRect/>
          </a:stretch>
        </p:blipFill>
        <p:spPr bwMode="auto">
          <a:xfrm>
            <a:off x="258874" y="1089958"/>
            <a:ext cx="3500462" cy="4929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0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5008" y="1340426"/>
            <a:ext cx="6417882" cy="4261875"/>
          </a:xfrm>
        </p:spPr>
      </p:pic>
    </p:spTree>
    <p:extLst>
      <p:ext uri="{BB962C8B-B14F-4D97-AF65-F5344CB8AC3E}">
        <p14:creationId xmlns:p14="http://schemas.microsoft.com/office/powerpoint/2010/main" val="2376848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7075" y="1184563"/>
            <a:ext cx="6816893" cy="4526843"/>
          </a:xfrm>
        </p:spPr>
      </p:pic>
    </p:spTree>
    <p:extLst>
      <p:ext uri="{BB962C8B-B14F-4D97-AF65-F5344CB8AC3E}">
        <p14:creationId xmlns:p14="http://schemas.microsoft.com/office/powerpoint/2010/main" val="3343951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211" y="1208864"/>
            <a:ext cx="6733358" cy="4471370"/>
          </a:xfrm>
        </p:spPr>
      </p:pic>
    </p:spTree>
    <p:extLst>
      <p:ext uri="{BB962C8B-B14F-4D97-AF65-F5344CB8AC3E}">
        <p14:creationId xmlns:p14="http://schemas.microsoft.com/office/powerpoint/2010/main" val="568275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400" b="1" dirty="0"/>
              <a:t>خصوصیات شاخص این سبک به شرح زیر است:</a:t>
            </a:r>
            <a:endParaRPr lang="fa-IR" sz="2400" dirty="0"/>
          </a:p>
        </p:txBody>
      </p:sp>
      <p:sp>
        <p:nvSpPr>
          <p:cNvPr id="3" name="Content Placeholder 2"/>
          <p:cNvSpPr>
            <a:spLocks noGrp="1"/>
          </p:cNvSpPr>
          <p:nvPr>
            <p:ph idx="1"/>
          </p:nvPr>
        </p:nvSpPr>
        <p:spPr>
          <a:xfrm>
            <a:off x="1941909" y="2457450"/>
            <a:ext cx="6686550" cy="3060123"/>
          </a:xfrm>
        </p:spPr>
        <p:txBody>
          <a:bodyPr>
            <a:normAutofit/>
          </a:bodyPr>
          <a:lstStyle/>
          <a:p>
            <a:r>
              <a:rPr lang="fa-IR" sz="1800" dirty="0"/>
              <a:t>-نمایش حجم به جای جرم</a:t>
            </a:r>
          </a:p>
          <a:p>
            <a:r>
              <a:rPr lang="fa-IR" sz="1800" dirty="0"/>
              <a:t>2-تاکید بر روی تعادل به جای تقارن</a:t>
            </a:r>
          </a:p>
          <a:p>
            <a:r>
              <a:rPr lang="fa-IR" sz="1800" dirty="0"/>
              <a:t>3-عدم استفاده از تزئینات الحاقی</a:t>
            </a:r>
          </a:p>
          <a:p>
            <a:r>
              <a:rPr lang="fa-IR" sz="1800" dirty="0"/>
              <a:t>4-عدم رجعت به تاریخ و گذشته</a:t>
            </a:r>
          </a:p>
          <a:p>
            <a:r>
              <a:rPr lang="fa-IR" sz="1800" dirty="0"/>
              <a:t>5- عدم وابستگی به سرزمین و یا فرهنگی خاص</a:t>
            </a:r>
          </a:p>
          <a:p>
            <a:r>
              <a:rPr lang="fa-IR" sz="1800" dirty="0"/>
              <a:t>6-استفاده از هندسه اقلیدسی</a:t>
            </a:r>
          </a:p>
          <a:p>
            <a:r>
              <a:rPr lang="fa-IR" sz="1800" dirty="0"/>
              <a:t>7-استفاده از مصالح و فناوری مدرن</a:t>
            </a:r>
          </a:p>
          <a:p>
            <a:r>
              <a:rPr lang="fa-IR" sz="1800" dirty="0"/>
              <a:t>8-بام مسطح</a:t>
            </a:r>
          </a:p>
          <a:p>
            <a:endParaRPr lang="fa-IR" dirty="0"/>
          </a:p>
        </p:txBody>
      </p:sp>
    </p:spTree>
    <p:extLst>
      <p:ext uri="{BB962C8B-B14F-4D97-AF65-F5344CB8AC3E}">
        <p14:creationId xmlns:p14="http://schemas.microsoft.com/office/powerpoint/2010/main" val="20703951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1909" y="1231323"/>
            <a:ext cx="7051423" cy="4059344"/>
          </a:xfrm>
        </p:spPr>
        <p:txBody>
          <a:bodyPr>
            <a:normAutofit/>
          </a:bodyPr>
          <a:lstStyle/>
          <a:p>
            <a:r>
              <a:rPr lang="fa-IR" sz="1800" dirty="0"/>
              <a:t>معماری مدرن به طور کلی و سبک بین الملل به طور اخص،ریشه در عصر روشنگری و انقلاب صنعتی در قرن هجدهم دارد.خاستگاه تفکر منطقی و خردگرا و عملکردگرایی که از وجوه بارز معماری مدرن و سبک بین الملل است،قرن هجدهم اروپا است.بدون وجود بستر خردباوری و تولیدات صنعتی مدرن،امکان شکل گیری این گونه جدید معماری میسر نبود.</a:t>
            </a:r>
          </a:p>
          <a:p>
            <a:r>
              <a:rPr lang="fa-IR" sz="1800" dirty="0"/>
              <a:t>اگرچه واژه سبک بین الملل در سال 1932مصطلح شد،ولی باید الگوی اولیه آن را در کارهای والترگروپیوس در دهه 1910 در آلمان مشاهده کرد.کارخانه کفش فاگوس در سال 1911 که توسط گروپیوس و آدولف مه یر طراحی شد،به صورت مکعب مستطیلی از شیشه،آهن و آجر است.عملکرد های ساختمان مانند کارگاه تولید کفش و راه پله،از بیرون نمایان است.بدین صورت،نمادهای جدید،جایگزین آرایه ها و نمادهای تاریخی شدند.</a:t>
            </a:r>
          </a:p>
          <a:p>
            <a:endParaRPr lang="fa-IR" dirty="0"/>
          </a:p>
        </p:txBody>
      </p:sp>
    </p:spTree>
    <p:extLst>
      <p:ext uri="{BB962C8B-B14F-4D97-AF65-F5344CB8AC3E}">
        <p14:creationId xmlns:p14="http://schemas.microsoft.com/office/powerpoint/2010/main" val="33790813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765" y="1044286"/>
            <a:ext cx="7130039" cy="4278024"/>
          </a:xfrm>
        </p:spPr>
      </p:pic>
      <p:sp>
        <p:nvSpPr>
          <p:cNvPr id="5" name="Rectangle 4"/>
          <p:cNvSpPr/>
          <p:nvPr/>
        </p:nvSpPr>
        <p:spPr>
          <a:xfrm>
            <a:off x="4781128" y="5488178"/>
            <a:ext cx="3916676" cy="369332"/>
          </a:xfrm>
          <a:prstGeom prst="rect">
            <a:avLst/>
          </a:prstGeom>
        </p:spPr>
        <p:txBody>
          <a:bodyPr wrap="square">
            <a:spAutoFit/>
          </a:bodyPr>
          <a:lstStyle/>
          <a:p>
            <a:pPr algn="r"/>
            <a:r>
              <a:rPr lang="fa-IR" dirty="0">
                <a:solidFill>
                  <a:srgbClr val="000000"/>
                </a:solidFill>
              </a:rPr>
              <a:t>کارخانه کفش فاگوس(1911)</a:t>
            </a:r>
            <a:endParaRPr lang="fa-IR" dirty="0"/>
          </a:p>
        </p:txBody>
      </p:sp>
    </p:spTree>
    <p:extLst>
      <p:ext uri="{BB962C8B-B14F-4D97-AF65-F5344CB8AC3E}">
        <p14:creationId xmlns:p14="http://schemas.microsoft.com/office/powerpoint/2010/main" val="2206979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3351" y="1184563"/>
            <a:ext cx="6870267" cy="3756314"/>
          </a:xfrm>
        </p:spPr>
      </p:pic>
      <p:sp>
        <p:nvSpPr>
          <p:cNvPr id="5" name="Rectangle 4"/>
          <p:cNvSpPr/>
          <p:nvPr/>
        </p:nvSpPr>
        <p:spPr>
          <a:xfrm>
            <a:off x="3159533" y="5283777"/>
            <a:ext cx="5116826" cy="369332"/>
          </a:xfrm>
          <a:prstGeom prst="rect">
            <a:avLst/>
          </a:prstGeom>
        </p:spPr>
        <p:txBody>
          <a:bodyPr wrap="square">
            <a:spAutoFit/>
          </a:bodyPr>
          <a:lstStyle/>
          <a:p>
            <a:pPr algn="r"/>
            <a:r>
              <a:rPr lang="fa-IR" dirty="0">
                <a:solidFill>
                  <a:srgbClr val="000000"/>
                </a:solidFill>
              </a:rPr>
              <a:t>کارخانه کفش فاگوس(1911)</a:t>
            </a:r>
            <a:endParaRPr lang="fa-IR" dirty="0"/>
          </a:p>
        </p:txBody>
      </p:sp>
    </p:spTree>
    <p:extLst>
      <p:ext uri="{BB962C8B-B14F-4D97-AF65-F5344CB8AC3E}">
        <p14:creationId xmlns:p14="http://schemas.microsoft.com/office/powerpoint/2010/main" val="2340274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1909" y="1678132"/>
            <a:ext cx="6686550" cy="2833217"/>
          </a:xfrm>
        </p:spPr>
        <p:txBody>
          <a:bodyPr>
            <a:normAutofit/>
          </a:bodyPr>
          <a:lstStyle/>
          <a:p>
            <a:r>
              <a:rPr lang="fa-IR" sz="1800" dirty="0"/>
              <a:t>این بنارا می توان اولین ساختمان سبک بین الملل نامید سطوح خارجی این ساختمان مکعب شکل،با دیوارهای شیشه ای پوشش داده شده و دیوار های غیر باربر نماد اصلی ساختمان بود.در این ساختمان،همچون سایر ساختمان های گروپیوس از هیچ گونه تزئینات استفاده نشده بود بلکه مصالح و فناوری مدرن و عملکرد بنا زیبایی ساختمان را شکل داده بود.همچون فرم هواپیما که زیبایی آن عملکرد بلند شدن از سطح زمین است.</a:t>
            </a:r>
          </a:p>
        </p:txBody>
      </p:sp>
    </p:spTree>
    <p:extLst>
      <p:ext uri="{BB962C8B-B14F-4D97-AF65-F5344CB8AC3E}">
        <p14:creationId xmlns:p14="http://schemas.microsoft.com/office/powerpoint/2010/main" val="4292251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2987" y="1231814"/>
            <a:ext cx="6654440" cy="4408568"/>
          </a:xfrm>
        </p:spPr>
      </p:pic>
    </p:spTree>
    <p:extLst>
      <p:ext uri="{BB962C8B-B14F-4D97-AF65-F5344CB8AC3E}">
        <p14:creationId xmlns:p14="http://schemas.microsoft.com/office/powerpoint/2010/main" val="158857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010" y="1296080"/>
            <a:ext cx="6252663" cy="4173653"/>
          </a:xfrm>
        </p:spPr>
      </p:pic>
    </p:spTree>
    <p:extLst>
      <p:ext uri="{BB962C8B-B14F-4D97-AF65-F5344CB8AC3E}">
        <p14:creationId xmlns:p14="http://schemas.microsoft.com/office/powerpoint/2010/main" val="187828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124" y="803642"/>
            <a:ext cx="3951883" cy="5350832"/>
          </a:xfrm>
        </p:spPr>
        <p:txBody>
          <a:bodyPr>
            <a:normAutofit fontScale="92500"/>
          </a:bodyPr>
          <a:lstStyle/>
          <a:p>
            <a:pPr algn="justLow">
              <a:buNone/>
            </a:pPr>
            <a:r>
              <a:rPr lang="ar-SA" sz="3600" dirty="0">
                <a:cs typeface="B Homa" pitchFamily="2" charset="-78"/>
              </a:rPr>
              <a:t>مارسل دوشان </a:t>
            </a:r>
            <a:r>
              <a:rPr lang="fa-IR" sz="3600" dirty="0">
                <a:cs typeface="B Homa" pitchFamily="2" charset="-78"/>
              </a:rPr>
              <a:t>:</a:t>
            </a:r>
          </a:p>
          <a:p>
            <a:pPr algn="justLow">
              <a:buNone/>
            </a:pPr>
            <a:endParaRPr lang="fa-IR" sz="2000" dirty="0">
              <a:cs typeface="B Homa" pitchFamily="2" charset="-78"/>
            </a:endParaRPr>
          </a:p>
          <a:p>
            <a:pPr algn="justLow">
              <a:buNone/>
            </a:pPr>
            <a:r>
              <a:rPr lang="fa-IR" sz="2000" dirty="0">
                <a:cs typeface="B Homa" pitchFamily="2" charset="-78"/>
              </a:rPr>
              <a:t>    </a:t>
            </a:r>
            <a:r>
              <a:rPr lang="ar-SA" sz="2400" dirty="0">
                <a:cs typeface="B Homa" pitchFamily="2" charset="-78"/>
              </a:rPr>
              <a:t>يکي از هنرمندان موفق سبک فوتوريسم يا آينده نگري فرانسوی-</a:t>
            </a:r>
            <a:r>
              <a:rPr lang="fa-IR" sz="2400" dirty="0">
                <a:cs typeface="B Homa" pitchFamily="2" charset="-78"/>
              </a:rPr>
              <a:t>آ</a:t>
            </a:r>
            <a:r>
              <a:rPr lang="ar-SA" sz="2400" dirty="0">
                <a:cs typeface="B Homa" pitchFamily="2" charset="-78"/>
              </a:rPr>
              <a:t>مریکایی قرن بیستم، سال 1913 میلادی</a:t>
            </a:r>
            <a:r>
              <a:rPr lang="fa-IR" sz="2400" dirty="0">
                <a:cs typeface="B Homa" pitchFamily="2" charset="-78"/>
              </a:rPr>
              <a:t> </a:t>
            </a:r>
            <a:r>
              <a:rPr lang="ar-SA" sz="2400" dirty="0">
                <a:cs typeface="B Homa" pitchFamily="2" charset="-78"/>
              </a:rPr>
              <a:t>است</a:t>
            </a:r>
            <a:r>
              <a:rPr lang="ar-SA" sz="2400" dirty="0" smtClean="0">
                <a:cs typeface="B Homa" pitchFamily="2" charset="-78"/>
              </a:rPr>
              <a:t>.</a:t>
            </a:r>
            <a:r>
              <a:rPr lang="fa-IR" sz="2400" dirty="0">
                <a:cs typeface="B Homa" pitchFamily="2" charset="-78"/>
              </a:rPr>
              <a:t> نقاش فرانسوي «مارسل دوشان» كه نه به مكتب كوبيسم و نه به مكتب فوتوريسم متعلق بود در همين زمان (1912) تابلوي «زن عريان در هنگام پايين آمدن از پله» را رسم كرد و در آن به دقت رياضي سير و توالي «حركت» را مشخص داشت؛ با اين همه تابلو از معناي بسيار هنر جديد كه به تعبير منطقي نمي شود آنها را توصيف كرد </a:t>
            </a:r>
            <a:r>
              <a:rPr lang="fa-IR" sz="2400" dirty="0" smtClean="0">
                <a:cs typeface="B Homa" pitchFamily="2" charset="-78"/>
              </a:rPr>
              <a:t>برخوردار بود.</a:t>
            </a:r>
            <a:endParaRPr lang="en-US" sz="2400" dirty="0">
              <a:cs typeface="B Homa" pitchFamily="2" charset="-78"/>
            </a:endParaRPr>
          </a:p>
        </p:txBody>
      </p:sp>
      <p:pic>
        <p:nvPicPr>
          <p:cNvPr id="4" name="Picture 3" descr="Untitled11.png"/>
          <p:cNvPicPr/>
          <p:nvPr/>
        </p:nvPicPr>
        <p:blipFill>
          <a:blip r:embed="rId2" cstate="print"/>
          <a:stretch>
            <a:fillRect/>
          </a:stretch>
        </p:blipFill>
        <p:spPr>
          <a:xfrm>
            <a:off x="812311" y="1064136"/>
            <a:ext cx="3784504" cy="509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2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3081" y="1615786"/>
            <a:ext cx="6686550" cy="2833217"/>
          </a:xfrm>
        </p:spPr>
        <p:txBody>
          <a:bodyPr>
            <a:normAutofit/>
          </a:bodyPr>
          <a:lstStyle/>
          <a:p>
            <a:r>
              <a:rPr lang="fa-IR" sz="1800" dirty="0"/>
              <a:t>این ایده عملکردگرایی و زیبایی مدرن در طرح دیگر این دو در نمایشگاه ورک بوند در شهر کلن آلمان 1914،برای یک ساختمان اداری و کارخانه نمونه مجددا به صورت هنرمندانه ای به نمایش گذارده شد.مباحث و طرح های ارائه شده در نمایشگاه سبک بین الملل،مدرسه باهاس،کتاب ها و ساختمان های لوکوربوزیه،کنگره های بین المللی معماری مدرن و همچنین ایده ها و طرح های سایر سبک های مدرن در ابتدای قرن بیستم،جملگی در پدید آمدن و توسعه سبک بین الملل حائز اهمیت بودند.</a:t>
            </a:r>
          </a:p>
        </p:txBody>
      </p:sp>
    </p:spTree>
    <p:extLst>
      <p:ext uri="{BB962C8B-B14F-4D97-AF65-F5344CB8AC3E}">
        <p14:creationId xmlns:p14="http://schemas.microsoft.com/office/powerpoint/2010/main" val="250723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منبع:</a:t>
            </a:r>
            <a:endParaRPr lang="fa-IR" dirty="0"/>
          </a:p>
        </p:txBody>
      </p:sp>
      <p:sp>
        <p:nvSpPr>
          <p:cNvPr id="3" name="Content Placeholder 2"/>
          <p:cNvSpPr>
            <a:spLocks noGrp="1"/>
          </p:cNvSpPr>
          <p:nvPr>
            <p:ph idx="1"/>
          </p:nvPr>
        </p:nvSpPr>
        <p:spPr/>
        <p:txBody>
          <a:bodyPr>
            <a:normAutofit/>
          </a:bodyPr>
          <a:lstStyle/>
          <a:p>
            <a:r>
              <a:rPr lang="fa-IR" sz="1800" dirty="0"/>
              <a:t>منبع:وحید قبادیان،مبانی و مفاهیم در معماری معاصر غرب،چاپ بیست و نهم،انتشارات دفتر پژوهش های فرهنگی،1393</a:t>
            </a:r>
          </a:p>
        </p:txBody>
      </p:sp>
    </p:spTree>
    <p:extLst>
      <p:ext uri="{BB962C8B-B14F-4D97-AF65-F5344CB8AC3E}">
        <p14:creationId xmlns:p14="http://schemas.microsoft.com/office/powerpoint/2010/main" val="57755946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92</TotalTime>
  <Words>4492</Words>
  <Application>Microsoft Office PowerPoint</Application>
  <PresentationFormat>On-screen Show (4:3)</PresentationFormat>
  <Paragraphs>219</Paragraphs>
  <Slides>91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Arial</vt:lpstr>
      <vt:lpstr>B Homa</vt:lpstr>
      <vt:lpstr>Century Gothic</vt:lpstr>
      <vt:lpstr>Times New Roman</vt:lpstr>
      <vt:lpstr>Vapor Trail</vt:lpstr>
      <vt:lpstr>بسم الله الرحمن الرحیم</vt:lpstr>
      <vt:lpstr>فوتوریسم</vt:lpstr>
      <vt:lpstr>جنبش فوتوریسم</vt:lpstr>
      <vt:lpstr>موضوع ومضمون اثار فوتوریسم ها</vt:lpstr>
      <vt:lpstr>اصول کلی اینده نگری</vt:lpstr>
      <vt:lpstr>عقاید فوتوریست ها</vt:lpstr>
      <vt:lpstr>هنرمندان فوتوریست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 فوتوریسم</vt:lpstr>
      <vt:lpstr>منابع</vt:lpstr>
      <vt:lpstr>پایان</vt:lpstr>
      <vt:lpstr>بسم الله الرحمن الرحیم</vt:lpstr>
      <vt:lpstr>PowerPoint Presentation</vt:lpstr>
      <vt:lpstr>PowerPoint Presentation</vt:lpstr>
      <vt:lpstr>کوبیسم به سه دوره تقسیم می شود</vt:lpstr>
      <vt:lpstr>پرتره پابلو پیکاسو در نوجوانی </vt:lpstr>
      <vt:lpstr>PowerPoint Presentation</vt:lpstr>
      <vt:lpstr>PowerPoint Presentation</vt:lpstr>
      <vt:lpstr>PowerPoint Presentation</vt:lpstr>
      <vt:lpstr>هنرمندان این سبک</vt:lpstr>
      <vt:lpstr>پاپلو پیکاسو</vt:lpstr>
      <vt:lpstr>مشهورترین نقاشی پیکاسو</vt:lpstr>
      <vt:lpstr>PowerPoint Presentation</vt:lpstr>
      <vt:lpstr>دوشیزگان آوینیون-اثر پابلو پیکاسو</vt:lpstr>
      <vt:lpstr>ژرژ براک</vt:lpstr>
      <vt:lpstr>مشهورترین نقاشی براک</vt:lpstr>
      <vt:lpstr>تاثیرات</vt:lpstr>
      <vt:lpstr>PowerPoint Presentation</vt:lpstr>
      <vt:lpstr>پایان</vt:lpstr>
      <vt:lpstr>معماری کانستراکتیویسم</vt:lpstr>
      <vt:lpstr>سبک معماری                     معماری ساختارگرا   </vt:lpstr>
      <vt:lpstr>زمان تحول اندیشه</vt:lpstr>
      <vt:lpstr>عوامل ظهور اندیشه:</vt:lpstr>
      <vt:lpstr>1.اجتماعی وسیاسی </vt:lpstr>
      <vt:lpstr>2.عوامل فنی و تکنولوژی</vt:lpstr>
      <vt:lpstr>بوجود آمدن اقلاب سوسیالیستی تاثیر آن بر معماران و سایر هنر ها</vt:lpstr>
      <vt:lpstr>محل بروز اندیشه (روسیه 1915-1935)</vt:lpstr>
      <vt:lpstr>نقاشی</vt:lpstr>
      <vt:lpstr>PowerPoint Presentation</vt:lpstr>
      <vt:lpstr>تکتونیک، ماله ویچ</vt:lpstr>
      <vt:lpstr>مجسمه سازی</vt:lpstr>
      <vt:lpstr>شهر سازی</vt:lpstr>
      <vt:lpstr>مقیاس گسترش اندیشه (روسیه)</vt:lpstr>
      <vt:lpstr>موضوع اندیشه</vt:lpstr>
      <vt:lpstr>تبلور فیزیکی اندیشه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اتش نشانی ویترا</vt:lpstr>
      <vt:lpstr>PowerPoint Presentation</vt:lpstr>
      <vt:lpstr>PowerPoint Presentation</vt:lpstr>
      <vt:lpstr>PowerPoint Presentation</vt:lpstr>
      <vt:lpstr>PowerPoint Presentation</vt:lpstr>
      <vt:lpstr>PowerPoint Presentation</vt:lpstr>
      <vt:lpstr>ویل ام راین زاها حدید</vt:lpstr>
      <vt:lpstr>منابع وماخذ</vt:lpstr>
      <vt:lpstr>سبک بین الملل</vt:lpstr>
      <vt:lpstr>سبک بین الملل</vt:lpstr>
      <vt:lpstr>اثار و معماران</vt:lpstr>
      <vt:lpstr>PowerPoint Presentation</vt:lpstr>
      <vt:lpstr>PowerPoint Presentation</vt:lpstr>
      <vt:lpstr>مصالح مورد استفاده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خصوصیات شاخص این سبک به شرح زیر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منبع: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hooshmand</dc:creator>
  <cp:lastModifiedBy>Nava</cp:lastModifiedBy>
  <cp:revision>14</cp:revision>
  <dcterms:created xsi:type="dcterms:W3CDTF">2017-03-01T15:39:57Z</dcterms:created>
  <dcterms:modified xsi:type="dcterms:W3CDTF">2020-03-16T16:16:47Z</dcterms:modified>
</cp:coreProperties>
</file>