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notesMasterIdLst>
    <p:notesMasterId r:id="rId63"/>
  </p:notesMasterIdLst>
  <p:sldIdLst>
    <p:sldId id="339" r:id="rId2"/>
    <p:sldId id="271" r:id="rId3"/>
    <p:sldId id="272" r:id="rId4"/>
    <p:sldId id="346" r:id="rId5"/>
    <p:sldId id="273" r:id="rId6"/>
    <p:sldId id="274" r:id="rId7"/>
    <p:sldId id="345" r:id="rId8"/>
    <p:sldId id="275" r:id="rId9"/>
    <p:sldId id="276" r:id="rId10"/>
    <p:sldId id="277" r:id="rId11"/>
    <p:sldId id="320" r:id="rId12"/>
    <p:sldId id="278" r:id="rId13"/>
    <p:sldId id="279" r:id="rId14"/>
    <p:sldId id="280" r:id="rId15"/>
    <p:sldId id="324" r:id="rId16"/>
    <p:sldId id="281" r:id="rId17"/>
    <p:sldId id="282" r:id="rId18"/>
    <p:sldId id="283" r:id="rId19"/>
    <p:sldId id="284" r:id="rId20"/>
    <p:sldId id="285" r:id="rId21"/>
    <p:sldId id="286" r:id="rId22"/>
    <p:sldId id="287" r:id="rId23"/>
    <p:sldId id="372" r:id="rId24"/>
    <p:sldId id="347" r:id="rId25"/>
    <p:sldId id="348" r:id="rId26"/>
    <p:sldId id="349" r:id="rId27"/>
    <p:sldId id="314" r:id="rId28"/>
    <p:sldId id="315" r:id="rId29"/>
    <p:sldId id="288" r:id="rId30"/>
    <p:sldId id="289" r:id="rId31"/>
    <p:sldId id="290" r:id="rId32"/>
    <p:sldId id="291" r:id="rId33"/>
    <p:sldId id="350" r:id="rId34"/>
    <p:sldId id="292" r:id="rId35"/>
    <p:sldId id="351" r:id="rId36"/>
    <p:sldId id="352" r:id="rId37"/>
    <p:sldId id="353" r:id="rId38"/>
    <p:sldId id="354" r:id="rId39"/>
    <p:sldId id="293" r:id="rId40"/>
    <p:sldId id="355" r:id="rId41"/>
    <p:sldId id="356" r:id="rId42"/>
    <p:sldId id="357" r:id="rId43"/>
    <p:sldId id="358" r:id="rId44"/>
    <p:sldId id="294" r:id="rId45"/>
    <p:sldId id="359" r:id="rId46"/>
    <p:sldId id="295" r:id="rId47"/>
    <p:sldId id="360" r:id="rId48"/>
    <p:sldId id="296" r:id="rId49"/>
    <p:sldId id="297" r:id="rId50"/>
    <p:sldId id="361" r:id="rId51"/>
    <p:sldId id="298" r:id="rId52"/>
    <p:sldId id="362" r:id="rId53"/>
    <p:sldId id="299" r:id="rId54"/>
    <p:sldId id="364" r:id="rId55"/>
    <p:sldId id="365" r:id="rId56"/>
    <p:sldId id="367" r:id="rId57"/>
    <p:sldId id="368" r:id="rId58"/>
    <p:sldId id="369" r:id="rId59"/>
    <p:sldId id="370" r:id="rId60"/>
    <p:sldId id="371" r:id="rId61"/>
    <p:sldId id="300" r:id="rId6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2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84380"/>
    <p:restoredTop sz="94660"/>
  </p:normalViewPr>
  <p:slideViewPr>
    <p:cSldViewPr>
      <p:cViewPr varScale="1">
        <p:scale>
          <a:sx n="64" d="100"/>
          <a:sy n="64" d="100"/>
        </p:scale>
        <p:origin x="-123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3A01462-7BA8-407E-B82B-1C7312F28154}" type="datetimeFigureOut">
              <a:rPr lang="fa-IR" smtClean="0"/>
              <a:t>7/19/1441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DAE4F48-08DE-4348-B291-D18C9EBF3947}" type="slidenum">
              <a:rPr lang="fa-IR" smtClean="0"/>
              <a:t>‹#›</a:t>
            </a:fld>
            <a:endParaRPr lang="fa-IR"/>
          </a:p>
        </p:txBody>
      </p:sp>
    </p:spTree>
    <p:extLst>
      <p:ext uri="{BB962C8B-B14F-4D97-AF65-F5344CB8AC3E}">
        <p14:creationId xmlns:p14="http://schemas.microsoft.com/office/powerpoint/2010/main" val="264114410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8F1D7FC9-6768-4288-B88E-B6F3B36B2BAB}" type="datetimeFigureOut">
              <a:rPr lang="fa-IR" smtClean="0"/>
              <a:t>7/19/1441</a:t>
            </a:fld>
            <a:endParaRPr lang="fa-IR"/>
          </a:p>
        </p:txBody>
      </p:sp>
      <p:sp>
        <p:nvSpPr>
          <p:cNvPr id="5" name="Footer Placeholder 4"/>
          <p:cNvSpPr>
            <a:spLocks noGrp="1"/>
          </p:cNvSpPr>
          <p:nvPr>
            <p:ph type="ftr" sz="quarter" idx="11"/>
          </p:nvPr>
        </p:nvSpPr>
        <p:spPr bwMode="white"/>
        <p:txBody>
          <a:bodyPr/>
          <a:lstStyle/>
          <a:p>
            <a:endParaRPr lang="fa-IR"/>
          </a:p>
        </p:txBody>
      </p:sp>
      <p:sp>
        <p:nvSpPr>
          <p:cNvPr id="6" name="Slide Number Placeholder 5"/>
          <p:cNvSpPr>
            <a:spLocks noGrp="1"/>
          </p:cNvSpPr>
          <p:nvPr>
            <p:ph type="sldNum" sz="quarter" idx="12"/>
          </p:nvPr>
        </p:nvSpPr>
        <p:spPr/>
        <p:txBody>
          <a:bodyPr/>
          <a:lstStyle/>
          <a:p>
            <a:fld id="{743BA945-F998-492C-85CA-6E8B08A97B08}" type="slidenum">
              <a:rPr lang="fa-IR" smtClean="0"/>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1D7FC9-6768-4288-B88E-B6F3B36B2BAB}" type="datetimeFigureOut">
              <a:rPr lang="fa-IR" smtClean="0"/>
              <a:t>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3BA945-F998-492C-85CA-6E8B08A97B08}"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1D7FC9-6768-4288-B88E-B6F3B36B2BAB}" type="datetimeFigureOut">
              <a:rPr lang="fa-IR" smtClean="0"/>
              <a:t>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3BA945-F998-492C-85CA-6E8B08A97B08}"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1D7FC9-6768-4288-B88E-B6F3B36B2BAB}" type="datetimeFigureOut">
              <a:rPr lang="fa-IR" smtClean="0"/>
              <a:t>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3BA945-F998-492C-85CA-6E8B08A97B08}" type="slidenum">
              <a:rPr lang="fa-IR" smtClean="0"/>
              <a:t>‹#›</a:t>
            </a:fld>
            <a:endParaRPr lang="fa-I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F1D7FC9-6768-4288-B88E-B6F3B36B2BAB}" type="datetimeFigureOut">
              <a:rPr lang="fa-IR" smtClean="0"/>
              <a:t>7/19/1441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3BA945-F998-492C-85CA-6E8B08A97B08}" type="slidenum">
              <a:rPr lang="fa-IR" smtClean="0"/>
              <a:t>‹#›</a:t>
            </a:fld>
            <a:endParaRPr lang="fa-I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F1D7FC9-6768-4288-B88E-B6F3B36B2BAB}" type="datetimeFigureOut">
              <a:rPr lang="fa-IR" smtClean="0"/>
              <a:t>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3BA945-F998-492C-85CA-6E8B08A97B08}" type="slidenum">
              <a:rPr lang="fa-IR" smtClean="0"/>
              <a:t>‹#›</a:t>
            </a:fld>
            <a:endParaRPr lang="fa-IR"/>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F1D7FC9-6768-4288-B88E-B6F3B36B2BAB}" type="datetimeFigureOut">
              <a:rPr lang="fa-IR" smtClean="0"/>
              <a:t>7/19/1441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43BA945-F998-492C-85CA-6E8B08A97B08}" type="slidenum">
              <a:rPr lang="fa-IR" smtClean="0"/>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1D7FC9-6768-4288-B88E-B6F3B36B2BAB}" type="datetimeFigureOut">
              <a:rPr lang="fa-IR" smtClean="0"/>
              <a:t>7/19/1441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43BA945-F998-492C-85CA-6E8B08A97B08}" type="slidenum">
              <a:rPr lang="fa-IR" smtClean="0"/>
              <a:t>‹#›</a:t>
            </a:fld>
            <a:endParaRPr lang="fa-I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1D7FC9-6768-4288-B88E-B6F3B36B2BAB}" type="datetimeFigureOut">
              <a:rPr lang="fa-IR" smtClean="0"/>
              <a:t>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3BA945-F998-492C-85CA-6E8B08A97B08}"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D7FC9-6768-4288-B88E-B6F3B36B2BAB}" type="datetimeFigureOut">
              <a:rPr lang="fa-IR" smtClean="0"/>
              <a:t>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3BA945-F998-492C-85CA-6E8B08A97B08}" type="slidenum">
              <a:rPr lang="fa-IR" smtClean="0"/>
              <a:t>‹#›</a:t>
            </a:fld>
            <a:endParaRPr lang="fa-I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D7FC9-6768-4288-B88E-B6F3B36B2BAB}" type="datetimeFigureOut">
              <a:rPr lang="fa-IR" smtClean="0"/>
              <a:t>7/19/1441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3BA945-F998-492C-85CA-6E8B08A97B08}" type="slidenum">
              <a:rPr lang="fa-IR" smtClean="0"/>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8F1D7FC9-6768-4288-B88E-B6F3B36B2BAB}" type="datetimeFigureOut">
              <a:rPr lang="fa-IR" smtClean="0"/>
              <a:t>7/19/1441</a:t>
            </a:fld>
            <a:endParaRPr lang="fa-I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fa-I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743BA945-F998-492C-85CA-6E8B08A97B08}"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1" eaLnBrk="1" latinLnBrk="0" hangingPunct="1">
        <a:spcBef>
          <a:spcPct val="0"/>
        </a:spcBef>
        <a:buNone/>
        <a:defRPr sz="3600" kern="1200" cap="all" spc="30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0" indent="-274320" algn="r" defTabSz="914400" rtl="1"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r" defTabSz="914400" rtl="1"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r" defTabSz="914400" rtl="1"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r" defTabSz="914400" rtl="1"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r" defTabSz="914400" rtl="1"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r" defTabSz="914400" rtl="1"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r" defTabSz="914400" rtl="1"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5656" y="1556792"/>
            <a:ext cx="6400800" cy="3048001"/>
          </a:xfrm>
        </p:spPr>
        <p:txBody>
          <a:bodyPr>
            <a:normAutofit fontScale="55000" lnSpcReduction="20000"/>
          </a:bodyPr>
          <a:lstStyle/>
          <a:p>
            <a:pPr indent="0" algn="ctr">
              <a:buNone/>
            </a:pPr>
            <a:r>
              <a:rPr lang="ar-SA" sz="7200" dirty="0">
                <a:solidFill>
                  <a:srgbClr val="FF0000"/>
                </a:solidFill>
              </a:rPr>
              <a:t>معماری </a:t>
            </a:r>
            <a:r>
              <a:rPr lang="ar-SA" sz="7200" dirty="0" smtClean="0">
                <a:solidFill>
                  <a:srgbClr val="FF0000"/>
                </a:solidFill>
              </a:rPr>
              <a:t>فولدینگ</a:t>
            </a:r>
            <a:endParaRPr lang="en-US" sz="7200" dirty="0" smtClean="0">
              <a:solidFill>
                <a:srgbClr val="FF0000"/>
              </a:solidFill>
            </a:endParaRPr>
          </a:p>
          <a:p>
            <a:pPr indent="0" algn="ctr">
              <a:buNone/>
            </a:pPr>
            <a:r>
              <a:rPr lang="fa-IR" sz="7200" dirty="0" smtClean="0">
                <a:solidFill>
                  <a:srgbClr val="FF0000"/>
                </a:solidFill>
              </a:rPr>
              <a:t>و</a:t>
            </a:r>
          </a:p>
          <a:p>
            <a:pPr indent="0" algn="ctr">
              <a:buNone/>
            </a:pPr>
            <a:r>
              <a:rPr lang="fa-IR" sz="7200" dirty="0" smtClean="0">
                <a:solidFill>
                  <a:srgbClr val="FF0000"/>
                </a:solidFill>
              </a:rPr>
              <a:t>ویدئوهای الهام از طبیعت این سبک</a:t>
            </a:r>
            <a:endParaRPr lang="fa-IR" sz="7200" dirty="0">
              <a:solidFill>
                <a:srgbClr val="FF0000"/>
              </a:solidFill>
            </a:endParaRPr>
          </a:p>
        </p:txBody>
      </p:sp>
    </p:spTree>
    <p:extLst>
      <p:ext uri="{BB962C8B-B14F-4D97-AF65-F5344CB8AC3E}">
        <p14:creationId xmlns:p14="http://schemas.microsoft.com/office/powerpoint/2010/main" val="2281101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 داریوش شایگان، اندیشمندان معاصر، در این‌باره می‌نویسد:</a:t>
            </a:r>
            <a:endParaRPr lang="en-US" dirty="0"/>
          </a:p>
          <a:p>
            <a:pPr indent="0">
              <a:buNone/>
            </a:pPr>
            <a:r>
              <a:rPr lang="ar-SA" dirty="0"/>
              <a:t>« به زعم آنان- دلوز و گاتاری- تفکر  غرب قرن ها در استیلای الگوی درخت وار بوده است. همه رشته‌های مطالعاتی، هم از گیاه شناسی، الهیات و هستی‌شناسی از این الگو تأثیر پذیرفته‌اند. فلاسفه همراه در جست و جوی بنیاد و ریشه بوده‌اند. آنها نظام های رده بندی شده ایجاد کرده‌اند که شامل مراکز تولید معانی و مفهوم سازی و دستگاه‌های خودکار مرکزی، همچون حافظه های سازمان یافته بوده است».</a:t>
            </a:r>
            <a:endParaRPr lang="en-US" dirty="0"/>
          </a:p>
          <a:p>
            <a:pPr indent="0">
              <a:buNone/>
            </a:pPr>
            <a:endParaRPr lang="fa-IR" dirty="0"/>
          </a:p>
        </p:txBody>
      </p:sp>
    </p:spTree>
    <p:extLst>
      <p:ext uri="{BB962C8B-B14F-4D97-AF65-F5344CB8AC3E}">
        <p14:creationId xmlns:p14="http://schemas.microsoft.com/office/powerpoint/2010/main" val="206261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dirty="0" smtClean="0"/>
              <a:t>ویدئویی از ساخت سازه ای کاغذی به سبک </a:t>
            </a:r>
            <a:r>
              <a:rPr lang="fa-IR" sz="2800" dirty="0" err="1" smtClean="0"/>
              <a:t>فولدینگ</a:t>
            </a:r>
            <a:endParaRPr lang="fa-IR" sz="2800" dirty="0"/>
          </a:p>
        </p:txBody>
      </p:sp>
      <p:pic>
        <p:nvPicPr>
          <p:cNvPr id="4" name="829166369-62317438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3725" y="2438400"/>
            <a:ext cx="5418138" cy="3048000"/>
          </a:xfrm>
        </p:spPr>
      </p:pic>
    </p:spTree>
    <p:extLst>
      <p:ext uri="{BB962C8B-B14F-4D97-AF65-F5344CB8AC3E}">
        <p14:creationId xmlns:p14="http://schemas.microsoft.com/office/powerpoint/2010/main" val="3587249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مرکزی، همچون حافظه های سازمان یافته بوده است».</a:t>
            </a:r>
            <a:endParaRPr lang="en-US" dirty="0"/>
          </a:p>
          <a:p>
            <a:pPr indent="0">
              <a:buNone/>
            </a:pPr>
            <a:r>
              <a:rPr lang="ar-SA" dirty="0"/>
              <a:t>« در نقطه مقابل نظام درخت وار، ریزوم و چند پارگی قرار دارد، ریزوم در نفس خود متعدد است، تعددی آزاد از قید یگانگی، نظام مبتنی بر تعدد قطعاً یک ریزوم است و با ریشه و انشعابات آن تفاوت دارد. ریزوم خود صورت‌های گوناگون دارد، از گسترش سطحی منشعب در همه جهات گرفته تا برآمدگی و غده، پس ریزوم عامل ارتباط و دگرزایی است و امکان ایجاد شبکه ای بی پایان را فراهم می‌کند، زیرا هر نقطه از آن می‌تواند به نقاط دیگر آن وصل شود. </a:t>
            </a:r>
            <a:endParaRPr lang="fa-IR" dirty="0"/>
          </a:p>
        </p:txBody>
      </p:sp>
    </p:spTree>
    <p:extLst>
      <p:ext uri="{BB962C8B-B14F-4D97-AF65-F5344CB8AC3E}">
        <p14:creationId xmlns:p14="http://schemas.microsoft.com/office/powerpoint/2010/main" val="238278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a:bodyPr>
          <a:lstStyle/>
          <a:p>
            <a:pPr indent="0">
              <a:buNone/>
            </a:pPr>
            <a:r>
              <a:rPr lang="ar-SA" dirty="0"/>
              <a:t>برخلاف درخت که در نقطه ثابت ریشه می‌گیرد، ریزوم حتی هنگامی که شکسته یا از هم گسسته شود باز می تواند حیات خود را از سر گیرد و در جهت های دیگر رشد کند. ریزون در عین آنکه لایه لایه  و وابسته به مکان است، می تواند از جای خود بر کند، و به پیش رود و حلقه‌های پیوند و شبکه‌های ارتباطی جدید ایجاد کند. این خاصیت پیامدهایی دربردارد</a:t>
            </a:r>
            <a:r>
              <a:rPr lang="en-US" dirty="0"/>
              <a:t>:</a:t>
            </a:r>
            <a:r>
              <a:rPr lang="ar-SA" dirty="0"/>
              <a:t> ر</a:t>
            </a:r>
            <a:r>
              <a:rPr lang="fa-IR" dirty="0" err="1"/>
              <a:t>یز</a:t>
            </a:r>
            <a:r>
              <a:rPr lang="ar-SA" dirty="0"/>
              <a:t>وم می تواند سبب ارتباط با نظام های بسیار متفاوت و حتی نامتجانس شود؛ ریزوم متشکل از واحدهای مختلف نیست، بلکه از تجمع جهت های گوناگون تشکیل شده؛ نه آغازی دارد و نه پایانی، همیشه در بین راه است؛ ماهیت آن بی وقفه تغییر می‌یابد.</a:t>
            </a:r>
            <a:endParaRPr lang="fa-IR" dirty="0"/>
          </a:p>
        </p:txBody>
      </p:sp>
    </p:spTree>
    <p:extLst>
      <p:ext uri="{BB962C8B-B14F-4D97-AF65-F5344CB8AC3E}">
        <p14:creationId xmlns:p14="http://schemas.microsoft.com/office/powerpoint/2010/main" val="52596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dirty="0"/>
              <a:t>بنابراین عامل دگردیسی دائمی است؛ مانند درخت، حاصل تولید مثل نیست؛ بلکه ضد تبار است؛ حافظه‌اش کوتاه زمان است و بنابراین ضد خاطره است. برخلاف گرته ها و طرح های نقاشی که مدام عین خود را تولید می‌کنند، ریزوم نقشه ای است که همواره قابلیت بر هم خوردن، ایجاد پیوند، واژگون شدن و تغییر را دارد و راههای ورود و خروج آن متعدد است.</a:t>
            </a:r>
            <a:endParaRPr lang="en-US" dirty="0"/>
          </a:p>
          <a:p>
            <a:pPr indent="0">
              <a:buNone/>
            </a:pPr>
            <a:endParaRPr lang="fa-IR" dirty="0"/>
          </a:p>
        </p:txBody>
      </p:sp>
    </p:spTree>
    <p:extLst>
      <p:ext uri="{BB962C8B-B14F-4D97-AF65-F5344CB8AC3E}">
        <p14:creationId xmlns:p14="http://schemas.microsoft.com/office/powerpoint/2010/main" val="5619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dirty="0" smtClean="0"/>
              <a:t>ویدئویی از معماری </a:t>
            </a:r>
            <a:r>
              <a:rPr lang="fa-IR" sz="2800" dirty="0" err="1" smtClean="0"/>
              <a:t>فولدینگ</a:t>
            </a:r>
            <a:endParaRPr lang="fa-IR" sz="2800" dirty="0"/>
          </a:p>
        </p:txBody>
      </p:sp>
      <p:pic>
        <p:nvPicPr>
          <p:cNvPr id="4" name="videoplayback (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3725" y="2438400"/>
            <a:ext cx="5418138" cy="3048000"/>
          </a:xfrm>
        </p:spPr>
      </p:pic>
    </p:spTree>
    <p:extLst>
      <p:ext uri="{BB962C8B-B14F-4D97-AF65-F5344CB8AC3E}">
        <p14:creationId xmlns:p14="http://schemas.microsoft.com/office/powerpoint/2010/main" val="1639948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dirty="0"/>
              <a:t>ریزوم نظامی فاقد مرکز و رده‌بندی، عاری از دلالت و بدون راهبر است. مانند درخت در قالب فعل «بودن» متحقق نمی شود بلکه چون به طور نامحدود گسترش می یابد، شبکه ای از حرف ربط (و...و..) راه به هم می تند. از همین رو قادر است فعل بودن را از ریشه برکند و آن را </a:t>
            </a:r>
            <a:r>
              <a:rPr lang="fa-IR" dirty="0"/>
              <a:t>هزار</a:t>
            </a:r>
            <a:r>
              <a:rPr lang="ar-SA" dirty="0"/>
              <a:t> تکه کند</a:t>
            </a:r>
            <a:r>
              <a:rPr lang="en-US" dirty="0"/>
              <a:t>.</a:t>
            </a:r>
          </a:p>
          <a:p>
            <a:pPr indent="0">
              <a:buNone/>
            </a:pPr>
            <a:endParaRPr lang="fa-IR" dirty="0"/>
          </a:p>
        </p:txBody>
      </p:sp>
    </p:spTree>
    <p:extLst>
      <p:ext uri="{BB962C8B-B14F-4D97-AF65-F5344CB8AC3E}">
        <p14:creationId xmlns:p14="http://schemas.microsoft.com/office/powerpoint/2010/main" val="202572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10000"/>
          </a:bodyPr>
          <a:lstStyle/>
          <a:p>
            <a:pPr indent="0">
              <a:buNone/>
            </a:pPr>
            <a:r>
              <a:rPr lang="ar-SA" dirty="0"/>
              <a:t>دلوز هم مانند دریدا قرائت تک معنایی او را مردود می داند و معتقد به قرائت ها و تفسیرهای مختلف و تفاهم و تعامل و تحمل این قرائت ها نسبت به یکدیگر و در کنار یکدیگر است.</a:t>
            </a:r>
            <a:endParaRPr lang="en-US" dirty="0"/>
          </a:p>
          <a:p>
            <a:pPr indent="0">
              <a:buNone/>
            </a:pPr>
            <a:r>
              <a:rPr lang="ar-SA" dirty="0" smtClean="0"/>
              <a:t>شایگان </a:t>
            </a:r>
            <a:r>
              <a:rPr lang="ar-SA" dirty="0"/>
              <a:t>درباره نظر دلوز می نویسد:</a:t>
            </a:r>
            <a:endParaRPr lang="en-US" dirty="0"/>
          </a:p>
          <a:p>
            <a:pPr indent="0">
              <a:buNone/>
            </a:pPr>
            <a:r>
              <a:rPr lang="ar-SA" dirty="0"/>
              <a:t> «هیچ واقعه» هیچ پدیده، هیچ کلمه و هیچ اندیشه ای وجود ندارد که معانی متعدد نداشته باشد. نتیجا تنها جهان قابل شناسایی، جهان تمایزها است، و یا به عبارتی جهان تفسیرها، زیرا ارزیابی این چیز و آن چیز و کار ظریف سنجش  وچیزها و معانی هر یک به والاترین هنر فلسفه یعنی تفسیر تعلق دارد. هیچ چیز خارج از تصور های متنازع وجود ندارد».</a:t>
            </a:r>
            <a:endParaRPr lang="en-US" dirty="0"/>
          </a:p>
          <a:p>
            <a:pPr indent="0">
              <a:buNone/>
            </a:pPr>
            <a:endParaRPr lang="fa-IR" dirty="0"/>
          </a:p>
        </p:txBody>
      </p:sp>
    </p:spTree>
    <p:extLst>
      <p:ext uri="{BB962C8B-B14F-4D97-AF65-F5344CB8AC3E}">
        <p14:creationId xmlns:p14="http://schemas.microsoft.com/office/powerpoint/2010/main" val="3855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a:bodyPr>
          <a:lstStyle/>
          <a:p>
            <a:pPr indent="0">
              <a:buNone/>
            </a:pPr>
            <a:r>
              <a:rPr lang="ar-SA" dirty="0" smtClean="0"/>
              <a:t>بابک </a:t>
            </a:r>
            <a:r>
              <a:rPr lang="ar-SA" dirty="0"/>
              <a:t>احمدی، مولف و محقق معاصر، درباره اندیشه دلوز می نویسد؛ «راه های بی‌شمار به خانه می رسند، درهای متعدد قصر باز و بسته می شوند. همه چیز چند گونگی معنا را تثبیت می کند».</a:t>
            </a:r>
            <a:endParaRPr lang="en-US" dirty="0"/>
          </a:p>
          <a:p>
            <a:pPr indent="0">
              <a:buNone/>
            </a:pPr>
            <a:r>
              <a:rPr lang="ar-SA" dirty="0"/>
              <a:t> بحث فولدینگ در معماری از اوایل دهه </a:t>
            </a:r>
            <a:r>
              <a:rPr lang="fa-IR" dirty="0"/>
              <a:t>۱۹۹۰</a:t>
            </a:r>
            <a:r>
              <a:rPr lang="ar-SA" dirty="0"/>
              <a:t> مطرح شد و به تدریج اکثر معماران نامدار سبک  دیکانستراکشن مانند پیتر آیزنمن، فرانک گهری، زاها حدید و حتی معمار مدرنیست فیلیپ جانسون به این سمت گرایش پیدا کردند. از دیگر معماران و نظریه‌پردازان سبک فولدینگ می‌تواند بهرام شیردل، جفری کیپنیز، گرگ لین و چارلز جنکز نام برد. </a:t>
            </a:r>
            <a:endParaRPr lang="fa-IR" dirty="0"/>
          </a:p>
        </p:txBody>
      </p:sp>
    </p:spTree>
    <p:extLst>
      <p:ext uri="{BB962C8B-B14F-4D97-AF65-F5344CB8AC3E}">
        <p14:creationId xmlns:p14="http://schemas.microsoft.com/office/powerpoint/2010/main" val="68138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10000"/>
          </a:bodyPr>
          <a:lstStyle/>
          <a:p>
            <a:pPr indent="0">
              <a:buNone/>
            </a:pPr>
            <a:r>
              <a:rPr lang="ar-SA" dirty="0"/>
              <a:t>همانند دیکانستراکشن، خاستگاه فلسفه فولدینگ در فرانسه و معماری فولدینگ در آمریکا بوده است. این معماران در کارهای جدید خود پیچیدگی را با وحدت یا تقابل نشان نمی دهند بلکه به صورت نرم و انعطاف پذیر، پیچیدگی ها و گوناگونی های مختلف را در هم می آمیزد.  این کار باعث از بین بردن تفاوت ها نمی شود. باعث ایجاد یک پدیده همگون و یکپارچه نیز نمی گردد بلکه این عوامل و نیروها به صورت نرم و انعطاف پذیر در هم می آمیزد هویت و خصوصیات هر یک از این عوامل در نهایت حفظ می‌شود مانند لایه های درونی زمین که تحت فشارهای خارجی تغییر شکل می دهند، در عین این که خصوصیات خود را حفظ می‌کنند.</a:t>
            </a:r>
            <a:endParaRPr lang="en-US" dirty="0"/>
          </a:p>
          <a:p>
            <a:pPr indent="0">
              <a:buNone/>
            </a:pPr>
            <a:endParaRPr lang="fa-IR" dirty="0"/>
          </a:p>
        </p:txBody>
      </p:sp>
    </p:spTree>
    <p:extLst>
      <p:ext uri="{BB962C8B-B14F-4D97-AF65-F5344CB8AC3E}">
        <p14:creationId xmlns:p14="http://schemas.microsoft.com/office/powerpoint/2010/main" val="61068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2400" dirty="0">
                <a:solidFill>
                  <a:srgbClr val="002060"/>
                </a:solidFill>
              </a:rPr>
              <a:t>معماری فولدینگ</a:t>
            </a:r>
            <a:endParaRPr lang="fa-IR" sz="2400" dirty="0">
              <a:solidFill>
                <a:srgbClr val="002060"/>
              </a:solidFill>
            </a:endParaRPr>
          </a:p>
        </p:txBody>
      </p:sp>
      <p:sp>
        <p:nvSpPr>
          <p:cNvPr id="3" name="Content Placeholder 2"/>
          <p:cNvSpPr>
            <a:spLocks noGrp="1"/>
          </p:cNvSpPr>
          <p:nvPr>
            <p:ph idx="1"/>
          </p:nvPr>
        </p:nvSpPr>
        <p:spPr/>
        <p:txBody>
          <a:bodyPr/>
          <a:lstStyle/>
          <a:p>
            <a:pPr indent="0">
              <a:buNone/>
            </a:pPr>
            <a:r>
              <a:rPr lang="ar-SA" dirty="0"/>
              <a:t> معماری فولدینگ یکی از سبک های مطرح در دهه پایانی قرن گذشته بود. فلسفه فولدینگ برای نخستین بار توسط فیلسوف فقید فرانسوی، ژیل دلوز مطرح شد. همچون ژاک دریدا از جمله فلاسفه مکتب پساساختارگرایی محسوب می شود. دلوز نیز مانند دریدا اساس اندیشه خود را زیر سوال بردن بینش مدرن و مکتب ساختارگرایی قرارداد.</a:t>
            </a:r>
            <a:endParaRPr lang="en-US" dirty="0"/>
          </a:p>
          <a:p>
            <a:pPr indent="0">
              <a:buNone/>
            </a:pPr>
            <a:endParaRPr lang="fa-IR" dirty="0">
              <a:solidFill>
                <a:schemeClr val="tx1">
                  <a:lumMod val="95000"/>
                  <a:lumOff val="5000"/>
                </a:schemeClr>
              </a:solidFill>
            </a:endParaRPr>
          </a:p>
        </p:txBody>
      </p:sp>
    </p:spTree>
    <p:extLst>
      <p:ext uri="{BB962C8B-B14F-4D97-AF65-F5344CB8AC3E}">
        <p14:creationId xmlns:p14="http://schemas.microsoft.com/office/powerpoint/2010/main" val="23479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smtClean="0"/>
              <a:t>نظریه </a:t>
            </a:r>
            <a:r>
              <a:rPr lang="ar-SA" dirty="0"/>
              <a:t>دیکانستراکشن جهان را به عنوان زمینه هایی از تفاوت ها می دید و این تضاد ها را در معماری شکل می‌داد. این منطق تضاد گونه در حال نرم شدن است تا خصوصیات بافت شهری و فرهنگی را به گونه‌ای بهتر مورد استفاده قرار دهد.</a:t>
            </a:r>
            <a:endParaRPr lang="en-US" dirty="0"/>
          </a:p>
          <a:p>
            <a:pPr indent="0">
              <a:buNone/>
            </a:pPr>
            <a:r>
              <a:rPr lang="ar-SA" dirty="0"/>
              <a:t>دیکانستراکشنست ها عدم هماهنگی های درون پروژه را در ساختمان و سایت نمایش می دادند و این نقطه آغاز پروژه آنها بود. ولی آنها هم اکنون این تفاوت‌ها را در تقابل نشان نمی دهند، بلکه آنها را به صورت انعطاف پذیری در هم می آمیزند و یک منطقه سیال و مرتبط را دنبال می‌کنند.</a:t>
            </a:r>
            <a:endParaRPr lang="fa-IR" dirty="0"/>
          </a:p>
        </p:txBody>
      </p:sp>
    </p:spTree>
    <p:extLst>
      <p:ext uri="{BB962C8B-B14F-4D97-AF65-F5344CB8AC3E}">
        <p14:creationId xmlns:p14="http://schemas.microsoft.com/office/powerpoint/2010/main" val="3973101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dirty="0"/>
              <a:t>اگر در گذشته پیچیدگی و تضاد از دل تقابل های درونی پروژه بیرون می‌آمد، در حال حاضر خصوصیات مکانی، مصالح و برنامه به صورت انعطاف پذیری  روی همدیگر تا می‌شوند، در حالی که هویت هر یک حفظ می‌شود.</a:t>
            </a:r>
            <a:endParaRPr lang="en-US" dirty="0"/>
          </a:p>
          <a:p>
            <a:pPr indent="0">
              <a:buNone/>
            </a:pPr>
            <a:r>
              <a:rPr lang="ar-SA" dirty="0"/>
              <a:t> معماری فولدینگ در مقیاس شهری در جایی به این زمینه گرایی و بیان گرایی قرار دارد. فرم های انعطاف پذیر نه  به صورت کامل هندسی هستند و به شکل‌های دلبخواهی.</a:t>
            </a:r>
            <a:endParaRPr lang="fa-IR" dirty="0"/>
          </a:p>
        </p:txBody>
      </p:sp>
    </p:spTree>
    <p:extLst>
      <p:ext uri="{BB962C8B-B14F-4D97-AF65-F5344CB8AC3E}">
        <p14:creationId xmlns:p14="http://schemas.microsoft.com/office/powerpoint/2010/main" val="221933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10000"/>
          </a:bodyPr>
          <a:lstStyle/>
          <a:p>
            <a:pPr indent="0">
              <a:buNone/>
            </a:pPr>
            <a:r>
              <a:rPr lang="ar-SA" dirty="0" smtClean="0"/>
              <a:t>در </a:t>
            </a:r>
            <a:r>
              <a:rPr lang="ar-SA" dirty="0"/>
              <a:t>مقیاس شهر، این لایه‌های تا شده و انعطاف‌پذیر  نه نسبت به بافت مجاور خود بی‌تفاوت اند و نه مطابق با آنند، بلکه از شرایط محیطی بهره می جویند و آنها را در منطق پیچ خورده و منحنی خود جای می‌دهند.</a:t>
            </a:r>
            <a:endParaRPr lang="en-US" dirty="0"/>
          </a:p>
          <a:p>
            <a:pPr indent="0">
              <a:buNone/>
            </a:pPr>
            <a:r>
              <a:rPr lang="ar-SA" b="1" dirty="0" smtClean="0"/>
              <a:t>گرگ </a:t>
            </a:r>
            <a:r>
              <a:rPr lang="ar-SA" b="1" dirty="0"/>
              <a:t>لین </a:t>
            </a:r>
            <a:r>
              <a:rPr lang="ar-SA" dirty="0"/>
              <a:t>در تعریف </a:t>
            </a:r>
            <a:r>
              <a:rPr lang="ar-SA" b="1" dirty="0"/>
              <a:t>معماری فولدینگ </a:t>
            </a:r>
            <a:r>
              <a:rPr lang="ar-SA" dirty="0"/>
              <a:t>می گوید: « فولدینگ یعنی تلفیق نمودن عوامل نامربوط در یک مخلوط به هم پیوسته».  در این رابطه می توان لایه های رسوبی در کوه ها را  مثال زد که در اثر فشارهای درونی زمین روی یکدیگر خم شده و پیچ و تاب خورده اند، در عین اینکه هر لایه خصوصیات درونی خود را حفظ کرده است، ولی با لایه های مجاور خود درگیر شده و لایه ها به صورت انعطاف پذیری در کنار یکدیگر  انحناء پیدا کرده اند.</a:t>
            </a:r>
            <a:endParaRPr lang="en-US" dirty="0"/>
          </a:p>
          <a:p>
            <a:pPr indent="0">
              <a:buNone/>
            </a:pPr>
            <a:endParaRPr lang="fa-IR" dirty="0"/>
          </a:p>
        </p:txBody>
      </p:sp>
    </p:spTree>
    <p:extLst>
      <p:ext uri="{BB962C8B-B14F-4D97-AF65-F5344CB8AC3E}">
        <p14:creationId xmlns:p14="http://schemas.microsoft.com/office/powerpoint/2010/main" val="2540072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t>گرگ </a:t>
            </a:r>
            <a:r>
              <a:rPr lang="fa-IR" sz="2800" dirty="0" err="1" smtClean="0"/>
              <a:t>لین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1" y="2060848"/>
            <a:ext cx="5351737" cy="356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2872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smtClean="0"/>
              <a:t>ناکس خانه ی صدا (هلند)</a:t>
            </a:r>
            <a:br>
              <a:rPr lang="fa-IR" sz="2800" dirty="0" smtClean="0"/>
            </a:br>
            <a:r>
              <a:rPr lang="fa-IR" sz="2800" dirty="0" smtClean="0"/>
              <a:t>معمار: گرگ </a:t>
            </a:r>
            <a:r>
              <a:rPr lang="fa-IR" sz="2800" dirty="0" err="1" smtClean="0"/>
              <a:t>لین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988840"/>
            <a:ext cx="5359711" cy="356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2443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dirty="0" smtClean="0"/>
              <a:t>ناکس خانه ی صدا (هلند)</a:t>
            </a:r>
            <a:br>
              <a:rPr lang="fa-IR" sz="2800" dirty="0" smtClean="0"/>
            </a:br>
            <a:r>
              <a:rPr lang="fa-IR" sz="2800" dirty="0"/>
              <a:t>معمار: گرگ </a:t>
            </a:r>
            <a:r>
              <a:rPr lang="fa-IR" sz="2800" dirty="0" err="1"/>
              <a:t>لین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2137285"/>
            <a:ext cx="5256584" cy="3506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496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fa-IR" sz="2800" dirty="0" smtClean="0"/>
              <a:t>برج های چای و قهوه</a:t>
            </a:r>
            <a:br>
              <a:rPr lang="fa-IR" sz="2800" dirty="0" smtClean="0"/>
            </a:br>
            <a:r>
              <a:rPr lang="fa-IR" sz="2800" dirty="0"/>
              <a:t>معمار: گرگ </a:t>
            </a:r>
            <a:r>
              <a:rPr lang="fa-IR" sz="2800" dirty="0" err="1"/>
              <a:t>لین</a:t>
            </a:r>
            <a:endParaRPr lang="fa-I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2492896"/>
            <a:ext cx="2552763"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2682577"/>
            <a:ext cx="4032448" cy="2379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16000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1295400"/>
            <a:ext cx="2840360" cy="2853680"/>
          </a:xfrm>
        </p:spPr>
        <p:txBody>
          <a:bodyPr>
            <a:normAutofit/>
          </a:bodyPr>
          <a:lstStyle/>
          <a:p>
            <a:pPr algn="r"/>
            <a:r>
              <a:rPr lang="fa-IR" sz="2400" dirty="0" smtClean="0"/>
              <a:t>ساختمان چند </a:t>
            </a:r>
            <a:r>
              <a:rPr lang="fa-IR" sz="2400" dirty="0" err="1" smtClean="0"/>
              <a:t>منظوره</a:t>
            </a:r>
            <a:r>
              <a:rPr lang="fa-IR" sz="2400" dirty="0" smtClean="0"/>
              <a:t> فرهنگی هنری آی بیم</a:t>
            </a:r>
            <a:br>
              <a:rPr lang="fa-IR" sz="2400" dirty="0" smtClean="0"/>
            </a:br>
            <a:r>
              <a:rPr lang="fa-IR" sz="2400" dirty="0" smtClean="0"/>
              <a:t>معمار : گرگ </a:t>
            </a:r>
            <a:r>
              <a:rPr lang="fa-IR" sz="2400" dirty="0" err="1" smtClean="0"/>
              <a:t>لین</a:t>
            </a:r>
            <a:r>
              <a:rPr lang="fa-IR" sz="2400" dirty="0" smtClean="0"/>
              <a:t/>
            </a:r>
            <a:br>
              <a:rPr lang="fa-IR" sz="2400" dirty="0" smtClean="0"/>
            </a:br>
            <a:endParaRPr lang="fa-IR"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340768"/>
            <a:ext cx="3426189" cy="4217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71955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1295400"/>
            <a:ext cx="2984376" cy="3861792"/>
          </a:xfrm>
        </p:spPr>
        <p:txBody>
          <a:bodyPr>
            <a:normAutofit/>
          </a:bodyPr>
          <a:lstStyle/>
          <a:p>
            <a:pPr algn="r"/>
            <a:r>
              <a:rPr lang="fa-IR" sz="2800" dirty="0"/>
              <a:t>ساختمان چند </a:t>
            </a:r>
            <a:r>
              <a:rPr lang="fa-IR" sz="2800" dirty="0" err="1"/>
              <a:t>منظوره</a:t>
            </a:r>
            <a:r>
              <a:rPr lang="fa-IR" sz="2800" dirty="0"/>
              <a:t> فرهنگی هنری آی بیم</a:t>
            </a:r>
            <a:br>
              <a:rPr lang="fa-IR" sz="2800" dirty="0"/>
            </a:br>
            <a:r>
              <a:rPr lang="fa-IR" sz="2800" dirty="0"/>
              <a:t>معمار : گرگ </a:t>
            </a:r>
            <a:r>
              <a:rPr lang="fa-IR" sz="2800" dirty="0" err="1"/>
              <a:t>لین</a:t>
            </a:r>
            <a:r>
              <a:rPr lang="fa-IR" sz="2800" dirty="0"/>
              <a:t/>
            </a:r>
            <a:br>
              <a:rPr lang="fa-IR" sz="2800" dirty="0"/>
            </a:br>
            <a:endParaRPr lang="fa-I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196752"/>
            <a:ext cx="3128742" cy="4073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6867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1403648" y="2492896"/>
            <a:ext cx="6400800" cy="3048001"/>
          </a:xfrm>
        </p:spPr>
        <p:txBody>
          <a:bodyPr>
            <a:normAutofit/>
          </a:bodyPr>
          <a:lstStyle/>
          <a:p>
            <a:pPr indent="0">
              <a:buNone/>
            </a:pPr>
            <a:r>
              <a:rPr lang="ar-SA" b="1" dirty="0"/>
              <a:t>معماری فولدینگ، معماری نئوباروک نیز نامیده می شود</a:t>
            </a:r>
            <a:r>
              <a:rPr lang="ar-SA" dirty="0"/>
              <a:t>. در معماری باروک، سبکهای یونانی، رومی، شرقی، رومانسک،گوتیک و کلاسیک روی یکدیگر تا می‌شود و کالبد بنا و سطوح مواج دیوارها نسبت به شرایط انعطاف پذیرند. همانگونه که در معماری فولدینگ انعطاف پذیری احجام و سطوح مختلف توسط تکنولوژی جدید، که همان رایانه است، انجام می‌شود. تکنولوژی رایانه قادر است بین دو شکل،  شکل های میانی را برای انتقال نرم یکی به دیگری انجام دهد. این انتقال نرم مدت‌ها است که در فیلم های تبلیغاتی، فیلم های ویدیویی و فیلم های سینمایی انجام می‌شود</a:t>
            </a:r>
            <a:r>
              <a:rPr lang="ar-SA" dirty="0" smtClean="0"/>
              <a:t>.</a:t>
            </a:r>
            <a:endParaRPr lang="fa-IR" dirty="0"/>
          </a:p>
        </p:txBody>
      </p:sp>
    </p:spTree>
    <p:extLst>
      <p:ext uri="{BB962C8B-B14F-4D97-AF65-F5344CB8AC3E}">
        <p14:creationId xmlns:p14="http://schemas.microsoft.com/office/powerpoint/2010/main" val="214048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dirty="0"/>
              <a:t>فلسفه دلوز، یک فلسفه افلاطون ستیز و دکارت ستیز است. به عبارت دیگر می توان بیان نمود که فولدینگ یک طرح ضد دکارتی است. از نظر دلوز، هستی از زیر بناهای عقل ریاضی استخراج نشده است. ولی در کتاب معروف خود، ضد ادیب سرمایه داری و اکسیزو فرنی (1972) خرد مدرن را مورد پرسش قرار داد. از نظر دلوز خرد هر جایی است.</a:t>
            </a:r>
            <a:endParaRPr lang="en-US" dirty="0"/>
          </a:p>
          <a:p>
            <a:pPr indent="0">
              <a:buNone/>
            </a:pPr>
            <a:endParaRPr lang="fa-IR" dirty="0"/>
          </a:p>
        </p:txBody>
      </p:sp>
    </p:spTree>
    <p:extLst>
      <p:ext uri="{BB962C8B-B14F-4D97-AF65-F5344CB8AC3E}">
        <p14:creationId xmlns:p14="http://schemas.microsoft.com/office/powerpoint/2010/main" val="529932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dirty="0"/>
              <a:t>در فیلم ویدیویی مایکل جکسون به نام سیاه و سفید تصویر صورت چند فرد مختلف از نژادها رنگ ها، جنسیت و سنین مختلف بودند گرفته شده بود و در مقابل چشمان حیرت زده تماشاگران تلویزیون، تصویر یکی به دیگری تبدیل می‌شد بدون آن که بیننده احساس کند که این لایه های بین دو صورت کاملا متفاوت به صورت تصنعی و یا ناهمگون به یکدیگر تبدیل می‌شوند.</a:t>
            </a:r>
            <a:endParaRPr lang="en-US" dirty="0"/>
          </a:p>
          <a:p>
            <a:pPr indent="0">
              <a:buNone/>
            </a:pPr>
            <a:endParaRPr lang="fa-IR" dirty="0"/>
          </a:p>
        </p:txBody>
      </p:sp>
    </p:spTree>
    <p:extLst>
      <p:ext uri="{BB962C8B-B14F-4D97-AF65-F5344CB8AC3E}">
        <p14:creationId xmlns:p14="http://schemas.microsoft.com/office/powerpoint/2010/main" val="1500912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در فیلم پایان گر2 نیز هنرپیشه  ای  که نقش منفی داشت می‌توانست کالبد خود را به صورت جیوه در بیاورد و همانند جیوه در هر شرایطی تغییر حالت دهد. در روی کف زمین به صورت یک کفپوش پهن شود و سپس از روی کف بلند شده و به صورت انسان و یا حالت های دیگر در آید. امروزه با استفاده از رایانه، این انتقال و تغییر شکل به راحتی قابل اجراست و معماران فولدینگ سعی می‌کند که معماری را با علم روز همگون و همسو سازند.</a:t>
            </a:r>
            <a:endParaRPr lang="en-US" dirty="0"/>
          </a:p>
          <a:p>
            <a:pPr indent="0">
              <a:buNone/>
            </a:pPr>
            <a:endParaRPr lang="fa-IR" dirty="0"/>
          </a:p>
        </p:txBody>
      </p:sp>
    </p:spTree>
    <p:extLst>
      <p:ext uri="{BB962C8B-B14F-4D97-AF65-F5344CB8AC3E}">
        <p14:creationId xmlns:p14="http://schemas.microsoft.com/office/powerpoint/2010/main" val="268395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در این رابطه بهرام شیردل در مصاحبه خود در مجله آبادی می گوید: « فکر من و همکارانم در معماری و شهرسازی، قابل انعطاف کردن فضا هاست. به گونه‌ای که جوابگوی تفاوت های بی شماری باشد..... همیشه معتقد بوده ام باید معماری جدیدی به وجود آید که با افکار و زندگی زمان خود انطباق داشته باشد و فرهنگ و تمدن موجود را غنی تر کند.... انسان با گذشت زمان، افکار و خصوصیاتش تغییر می‌کند- برعکس سایر جانداران -معماری هم باید به تبع آن تغییر کند.»</a:t>
            </a:r>
            <a:endParaRPr lang="en-US" dirty="0"/>
          </a:p>
          <a:p>
            <a:pPr indent="0">
              <a:buNone/>
            </a:pPr>
            <a:endParaRPr lang="fa-IR" dirty="0"/>
          </a:p>
        </p:txBody>
      </p:sp>
    </p:spTree>
    <p:extLst>
      <p:ext uri="{BB962C8B-B14F-4D97-AF65-F5344CB8AC3E}">
        <p14:creationId xmlns:p14="http://schemas.microsoft.com/office/powerpoint/2010/main" val="120715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t>بهرام شیردل</a:t>
            </a:r>
            <a:endParaRPr lang="fa-IR" sz="2800" dirty="0"/>
          </a:p>
        </p:txBody>
      </p:sp>
      <p:sp>
        <p:nvSpPr>
          <p:cNvPr id="3" name="Content Placeholder 2"/>
          <p:cNvSpPr>
            <a:spLocks noGrp="1"/>
          </p:cNvSpPr>
          <p:nvPr>
            <p:ph idx="1"/>
          </p:nvPr>
        </p:nvSpPr>
        <p:spPr/>
        <p:txBody>
          <a:bodyPr/>
          <a:lstStyle/>
          <a:p>
            <a:pPr indent="0">
              <a:buNone/>
            </a:pPr>
            <a:r>
              <a:rPr lang="fa-IR" dirty="0" smtClean="0"/>
              <a:t>معمار برجسته ایرانی است . متولد سال 1330 خورشیدی.</a:t>
            </a:r>
          </a:p>
          <a:p>
            <a:pPr indent="0">
              <a:buNone/>
            </a:pPr>
            <a:r>
              <a:rPr lang="fa-IR" dirty="0" smtClean="0"/>
              <a:t>چندی از آثار وی:</a:t>
            </a:r>
          </a:p>
          <a:p>
            <a:pPr indent="0">
              <a:buNone/>
            </a:pPr>
            <a:r>
              <a:rPr lang="fa-IR" dirty="0" smtClean="0"/>
              <a:t> 1998 برج اداری المپیک </a:t>
            </a:r>
            <a:r>
              <a:rPr lang="fa-IR" dirty="0" err="1" smtClean="0"/>
              <a:t>وست</a:t>
            </a:r>
            <a:r>
              <a:rPr lang="fa-IR" dirty="0" smtClean="0"/>
              <a:t>-آمریکا </a:t>
            </a:r>
          </a:p>
          <a:p>
            <a:pPr indent="0">
              <a:buNone/>
            </a:pPr>
            <a:r>
              <a:rPr lang="fa-IR" dirty="0" smtClean="0"/>
              <a:t>1991 مجموعه ساختمان های دولتی </a:t>
            </a:r>
            <a:r>
              <a:rPr lang="fa-IR" dirty="0" err="1" smtClean="0"/>
              <a:t>اشپریبوگن</a:t>
            </a:r>
            <a:r>
              <a:rPr lang="fa-IR" dirty="0" smtClean="0"/>
              <a:t> -آلمان</a:t>
            </a:r>
            <a:endParaRPr lang="fa-IR" dirty="0"/>
          </a:p>
        </p:txBody>
      </p:sp>
    </p:spTree>
    <p:extLst>
      <p:ext uri="{BB962C8B-B14F-4D97-AF65-F5344CB8AC3E}">
        <p14:creationId xmlns:p14="http://schemas.microsoft.com/office/powerpoint/2010/main" val="4133213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b="1" dirty="0"/>
              <a:t>پیتر آیزنمن </a:t>
            </a:r>
            <a:r>
              <a:rPr lang="ar-SA" dirty="0"/>
              <a:t>به عنوان بانی طرح فلسفه فولدینگ در حوزه معماری واژه(</a:t>
            </a:r>
            <a:r>
              <a:rPr lang="en-US" dirty="0"/>
              <a:t>week fork</a:t>
            </a:r>
            <a:r>
              <a:rPr lang="ar-SA" dirty="0"/>
              <a:t>)یا «فرم ضعیف» را مطرح کرده است. فرمی که قابل انعطاف است و خود را با شرایط محیطی وفق می دهد. همانطور که ژله با شکل ظرف خود تطبیق می یابد. لذا فرم ها یا لایه های معماری فولدینگ، در مجاور و همتراز یکدیگر به صورت انعطاف‌پذیر و در انطباق با شرایط کالبدی، اجتماعی و تاریخی محیط در سایت قرار می گیرد.</a:t>
            </a:r>
            <a:endParaRPr lang="en-US" dirty="0"/>
          </a:p>
          <a:p>
            <a:pPr indent="0">
              <a:buNone/>
            </a:pPr>
            <a:endParaRPr lang="fa-IR" dirty="0"/>
          </a:p>
        </p:txBody>
      </p:sp>
    </p:spTree>
    <p:extLst>
      <p:ext uri="{BB962C8B-B14F-4D97-AF65-F5344CB8AC3E}">
        <p14:creationId xmlns:p14="http://schemas.microsoft.com/office/powerpoint/2010/main" val="1492176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err="1" smtClean="0"/>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4551" y="2105622"/>
            <a:ext cx="5133753" cy="3483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9993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smtClean="0"/>
              <a:t>مجموعه </a:t>
            </a:r>
            <a:r>
              <a:rPr lang="fa-IR" sz="2800" dirty="0" err="1" smtClean="0"/>
              <a:t>راینهارت</a:t>
            </a:r>
            <a:r>
              <a:rPr lang="fa-IR" sz="2800" dirty="0" smtClean="0"/>
              <a:t/>
            </a:r>
            <a:br>
              <a:rPr lang="fa-IR" sz="2800" dirty="0" smtClean="0"/>
            </a:br>
            <a:r>
              <a:rPr lang="fa-IR" sz="2800" dirty="0" smtClean="0"/>
              <a:t>معمار : </a:t>
            </a:r>
            <a:r>
              <a:rPr lang="fa-IR" sz="2800" dirty="0" err="1" smtClean="0"/>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2030323"/>
            <a:ext cx="4590103" cy="3456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5932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a:t>سالن کنسرت </a:t>
            </a:r>
            <a:r>
              <a:rPr lang="fa-IR" sz="2800" dirty="0" err="1"/>
              <a:t>بروژ</a:t>
            </a:r>
            <a:r>
              <a:rPr lang="fa-IR" sz="2800" dirty="0"/>
              <a:t> (بلژیک)</a:t>
            </a:r>
            <a:br>
              <a:rPr lang="fa-IR" sz="2800" dirty="0"/>
            </a:br>
            <a:r>
              <a:rPr lang="fa-IR" sz="2800" dirty="0"/>
              <a:t>معمار: </a:t>
            </a:r>
            <a:r>
              <a:rPr lang="fa-IR" sz="2800" dirty="0" err="1"/>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060848"/>
            <a:ext cx="5235367" cy="356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9013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196752"/>
            <a:ext cx="6400800" cy="685800"/>
          </a:xfrm>
        </p:spPr>
        <p:txBody>
          <a:bodyPr>
            <a:normAutofit fontScale="90000"/>
          </a:bodyPr>
          <a:lstStyle/>
          <a:p>
            <a:r>
              <a:rPr lang="fa-IR" sz="2800" dirty="0" smtClean="0"/>
              <a:t>رد پای گمشده</a:t>
            </a:r>
            <a:br>
              <a:rPr lang="fa-IR" sz="2800" dirty="0" smtClean="0"/>
            </a:br>
            <a:r>
              <a:rPr lang="fa-IR" sz="2800" dirty="0" smtClean="0"/>
              <a:t>معمار :</a:t>
            </a:r>
            <a:r>
              <a:rPr lang="fa-IR" sz="2800" dirty="0" err="1" smtClean="0"/>
              <a:t>پیترآیزنمن</a:t>
            </a:r>
            <a:endParaRPr lang="fa-I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1916832"/>
            <a:ext cx="4951445" cy="3713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5450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آیزنمن در طرح خود برای </a:t>
            </a:r>
            <a:r>
              <a:rPr lang="ar-SA" b="1" dirty="0"/>
              <a:t>مرکز گردهمایی کلمبوس </a:t>
            </a:r>
            <a:r>
              <a:rPr lang="ar-SA" dirty="0"/>
              <a:t>(92-1990) موضوع اشاره شده در فوق را به صورت کالبد معماری نشان داده است. به طور کلی در اکثر شهرهای بزرگ آمریکا، ساختمانی به نام مرکز گردهمایی وجود دارد. در این نوع ساختمان ها به صورت مستمر جلسات، سخنرانی ها و نمایشگاه‌های مختلف از طرف اصناف، سازمان‌ها و نهادهای گوناگون که موقعیت محلی، ملی و یا بین المللی دارند و برگزار می‌شود.</a:t>
            </a:r>
            <a:endParaRPr lang="en-US" dirty="0"/>
          </a:p>
          <a:p>
            <a:pPr indent="0">
              <a:buNone/>
            </a:pPr>
            <a:endParaRPr lang="fa-IR" dirty="0"/>
          </a:p>
        </p:txBody>
      </p:sp>
    </p:spTree>
    <p:extLst>
      <p:ext uri="{BB962C8B-B14F-4D97-AF65-F5344CB8AC3E}">
        <p14:creationId xmlns:p14="http://schemas.microsoft.com/office/powerpoint/2010/main" val="418261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t>ژیل </a:t>
            </a:r>
            <a:r>
              <a:rPr lang="fa-IR" sz="2800" dirty="0" err="1" smtClean="0"/>
              <a:t>دلوز</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2780928"/>
            <a:ext cx="3822266" cy="2739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0301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smtClean="0"/>
              <a:t>مرکز گردهمایی </a:t>
            </a:r>
            <a:r>
              <a:rPr lang="fa-IR" sz="2800" dirty="0" err="1" smtClean="0"/>
              <a:t>کلمبوس</a:t>
            </a:r>
            <a:r>
              <a:rPr lang="fa-IR" sz="2800" dirty="0" smtClean="0"/>
              <a:t/>
            </a:r>
            <a:br>
              <a:rPr lang="fa-IR" sz="2800" dirty="0" smtClean="0"/>
            </a:br>
            <a:r>
              <a:rPr lang="fa-IR" sz="2800" dirty="0" smtClean="0"/>
              <a:t>معمار :</a:t>
            </a:r>
            <a:r>
              <a:rPr lang="fa-IR" sz="2800" dirty="0" err="1" smtClean="0"/>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589" y="2438400"/>
            <a:ext cx="5422822" cy="3048000"/>
          </a:xfrm>
        </p:spPr>
      </p:pic>
    </p:spTree>
    <p:extLst>
      <p:ext uri="{BB962C8B-B14F-4D97-AF65-F5344CB8AC3E}">
        <p14:creationId xmlns:p14="http://schemas.microsoft.com/office/powerpoint/2010/main" val="3476011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a:t>مرکز گردهمایی </a:t>
            </a:r>
            <a:r>
              <a:rPr lang="fa-IR" sz="2800" dirty="0" err="1"/>
              <a:t>کلمبوس</a:t>
            </a:r>
            <a:r>
              <a:rPr lang="fa-IR" sz="2800" dirty="0"/>
              <a:t/>
            </a:r>
            <a:br>
              <a:rPr lang="fa-IR" sz="2800" dirty="0"/>
            </a:br>
            <a:r>
              <a:rPr lang="fa-IR" sz="2800" dirty="0"/>
              <a:t>معمار :</a:t>
            </a:r>
            <a:r>
              <a:rPr lang="fa-IR" sz="2800" dirty="0" err="1"/>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916832"/>
            <a:ext cx="5678387" cy="3785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891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a:t>مرکز گردهمایی </a:t>
            </a:r>
            <a:r>
              <a:rPr lang="fa-IR" sz="2800" dirty="0" err="1"/>
              <a:t>کلمبوس</a:t>
            </a:r>
            <a:r>
              <a:rPr lang="fa-IR" sz="2800" dirty="0"/>
              <a:t/>
            </a:r>
            <a:br>
              <a:rPr lang="fa-IR" sz="2800" dirty="0"/>
            </a:br>
            <a:r>
              <a:rPr lang="fa-IR" sz="2800" dirty="0"/>
              <a:t>معمار :</a:t>
            </a:r>
            <a:r>
              <a:rPr lang="fa-IR" sz="2800" dirty="0" err="1"/>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2060848"/>
            <a:ext cx="4752528" cy="356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2826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a:t>مرکز گردهمایی </a:t>
            </a:r>
            <a:r>
              <a:rPr lang="fa-IR" sz="2800" dirty="0" err="1"/>
              <a:t>کلمبوس</a:t>
            </a:r>
            <a:r>
              <a:rPr lang="fa-IR" sz="2800" dirty="0"/>
              <a:t/>
            </a:r>
            <a:br>
              <a:rPr lang="fa-IR" sz="2800" dirty="0"/>
            </a:br>
            <a:r>
              <a:rPr lang="fa-IR" sz="2800" dirty="0"/>
              <a:t>معمار :</a:t>
            </a:r>
            <a:r>
              <a:rPr lang="fa-IR" sz="2800" dirty="0" err="1"/>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988840"/>
            <a:ext cx="4752528" cy="356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0140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a:bodyPr>
          <a:lstStyle/>
          <a:p>
            <a:pPr indent="0">
              <a:buNone/>
            </a:pPr>
            <a:r>
              <a:rPr lang="ar-SA" dirty="0" smtClean="0"/>
              <a:t>مرکز </a:t>
            </a:r>
            <a:r>
              <a:rPr lang="ar-SA" dirty="0"/>
              <a:t>گردهمایی کلمبوس در شمال مرکز شهر کلمبوس و در واقع در مرز بین مرکز شهر و قسمت‌های شمالی شهر قرار دارد. در سمت غرب ساختمان های استریت که یکی از دو خیابان اصلی شهر  است عبور می‌کند و از جنوب تا شمال و مرکز شهر را به یکدیگر متصل می‌کند. و از سه طرف دیگر سایت، بزرگراه های سرتاسری و خطوط راه‌آهن عبور می‌کنند و پل های چند طبقه متعدد در اطراف سایت این خطوط را به یکدیگر متصل کرده است. به عبارتی در غرب سایت مهم ترین مسیر ارتباطی محلی و داخل شهری و در سه طرف دیگر سایت خطوط ارتباطی داخل و بین‌شهری قرار دارد.</a:t>
            </a:r>
            <a:endParaRPr lang="en-US" dirty="0"/>
          </a:p>
          <a:p>
            <a:pPr indent="0">
              <a:buNone/>
            </a:pPr>
            <a:endParaRPr lang="fa-IR" dirty="0"/>
          </a:p>
        </p:txBody>
      </p:sp>
    </p:spTree>
    <p:extLst>
      <p:ext uri="{BB962C8B-B14F-4D97-AF65-F5344CB8AC3E}">
        <p14:creationId xmlns:p14="http://schemas.microsoft.com/office/powerpoint/2010/main" val="4236446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a:t>مرکز گردهمایی </a:t>
            </a:r>
            <a:r>
              <a:rPr lang="fa-IR" sz="2800" dirty="0" err="1"/>
              <a:t>کلمبوس</a:t>
            </a:r>
            <a:r>
              <a:rPr lang="fa-IR" sz="2800" dirty="0"/>
              <a:t/>
            </a:r>
            <a:br>
              <a:rPr lang="fa-IR" sz="2800" dirty="0"/>
            </a:br>
            <a:r>
              <a:rPr lang="fa-IR" sz="2800" dirty="0"/>
              <a:t>معمار :</a:t>
            </a:r>
            <a:r>
              <a:rPr lang="fa-IR" sz="2800" dirty="0" err="1"/>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184" y="2060848"/>
            <a:ext cx="6357462"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2557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 تصمیمات اتخاذ شده و  یا اطلاعات کسب شده در گردهمایی‌های داخل این ساختمان از طریق خطوط تلفن، فاکس و اینترنت و همچنین مطبوعات و رسانه‌های مختلف سراسر کشور منتقل می‌شود. لذا از  یک طرف این ساختمان مرکز تبادل اطلاعات و لایه‌های مختلف ارتباطی از این مرکز این اطلاعات را به مناطق و مراکز مختلف منتقل می کنند. و از طرف دیگر این مکان مرکز  خطوط ارتباطی محلی و بین شهری است و لایه‌های مختلف راه های ارتباطی از چهار طرف ساختمان عبور می‌کنند.</a:t>
            </a:r>
            <a:endParaRPr lang="en-US" dirty="0"/>
          </a:p>
          <a:p>
            <a:pPr indent="0">
              <a:buNone/>
            </a:pPr>
            <a:endParaRPr lang="fa-IR" dirty="0"/>
          </a:p>
        </p:txBody>
      </p:sp>
    </p:spTree>
    <p:extLst>
      <p:ext uri="{BB962C8B-B14F-4D97-AF65-F5344CB8AC3E}">
        <p14:creationId xmlns:p14="http://schemas.microsoft.com/office/powerpoint/2010/main" val="4045114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a:t>مرکز گردهمایی </a:t>
            </a:r>
            <a:r>
              <a:rPr lang="fa-IR" sz="2800" dirty="0" err="1"/>
              <a:t>کلمبوس</a:t>
            </a:r>
            <a:r>
              <a:rPr lang="fa-IR" sz="2800" dirty="0"/>
              <a:t/>
            </a:r>
            <a:br>
              <a:rPr lang="fa-IR" sz="2800" dirty="0"/>
            </a:br>
            <a:r>
              <a:rPr lang="fa-IR" sz="2800" dirty="0"/>
              <a:t>معمار :</a:t>
            </a:r>
            <a:r>
              <a:rPr lang="fa-IR" sz="2800" dirty="0" err="1"/>
              <a:t>پیترآیزنمن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2060848"/>
            <a:ext cx="5256584" cy="3504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8595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آیزنمن این چندلایگی خطوط اطلاعاتی و راه های ارتباطی در عصر ابر رسانه ها را در ساختمان خود به صورت کالبدی به نمایش گذارده است. لایه های مختلف ساختمان در حالت افقی، به صورت همتراز و با موقعیت همسان در کنار یکدیگر قرار گرفته اند و مجموع این لایه ها کلیت واحدی را به نام مرکز گردهمایی کلمبوس تشکیل داده اند.</a:t>
            </a:r>
            <a:endParaRPr lang="en-US" dirty="0"/>
          </a:p>
          <a:p>
            <a:pPr indent="0">
              <a:buNone/>
            </a:pPr>
            <a:r>
              <a:rPr lang="ar-SA" dirty="0" smtClean="0"/>
              <a:t>نکته </a:t>
            </a:r>
            <a:r>
              <a:rPr lang="ar-SA" dirty="0"/>
              <a:t>حائز اهمیت دیگر در طرح آیزنمن این است که ساختمان دارای یک دوگانگی در مقیاس است که به هر دوی آنها بدون ارجحیت یکی بر دیگری درجه شده است. </a:t>
            </a:r>
            <a:endParaRPr lang="fa-IR" dirty="0"/>
          </a:p>
        </p:txBody>
      </p:sp>
    </p:spTree>
    <p:extLst>
      <p:ext uri="{BB962C8B-B14F-4D97-AF65-F5344CB8AC3E}">
        <p14:creationId xmlns:p14="http://schemas.microsoft.com/office/powerpoint/2010/main" val="2206929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10000"/>
          </a:bodyPr>
          <a:lstStyle/>
          <a:p>
            <a:pPr indent="0">
              <a:buNone/>
            </a:pPr>
            <a:r>
              <a:rPr lang="ar-SA" dirty="0"/>
              <a:t>یکی مقیاس بزرگ شهر است از دید داخل برج‌های مرتفع مرکز شهر، این ساختمان مقیاسی در حد بزرگراه های اطراف خود دارد  وهمچنین از دید عابر پیاده در مجاور خیابان اصلی شهر، در مقیاس ساختمان خرد شده و </a:t>
            </a:r>
            <a:r>
              <a:rPr lang="fa-IR" dirty="0"/>
              <a:t>مقیاس آن</a:t>
            </a:r>
            <a:r>
              <a:rPr lang="ar-SA" dirty="0"/>
              <a:t> در حد مقیاس نسبتاً کوچک ساختمان های محلی اطراف خیابان است.</a:t>
            </a:r>
            <a:endParaRPr lang="en-US" dirty="0"/>
          </a:p>
          <a:p>
            <a:pPr indent="0">
              <a:buNone/>
            </a:pPr>
            <a:r>
              <a:rPr lang="ar-SA" dirty="0"/>
              <a:t> یکی دیگر از پروژه های جالب توجه در این سبک، سرنگون ساختن </a:t>
            </a:r>
            <a:r>
              <a:rPr lang="ar-SA" b="1" dirty="0"/>
              <a:t>برج سیرز </a:t>
            </a:r>
            <a:r>
              <a:rPr lang="ar-SA" dirty="0"/>
              <a:t>در شهر شیکاگو توسط گرگ لین است. برج سیرز به  ارتفاع </a:t>
            </a:r>
            <a:r>
              <a:rPr lang="fa-IR" dirty="0"/>
              <a:t>۱۱۰</a:t>
            </a:r>
            <a:r>
              <a:rPr lang="ar-SA" dirty="0"/>
              <a:t> طبقه، آخر مرتفع ترین ساختمان ساخته شده به سبک مدرن است</a:t>
            </a:r>
            <a:r>
              <a:rPr lang="en-US" dirty="0"/>
              <a:t>.</a:t>
            </a:r>
            <a:r>
              <a:rPr lang="ar-SA" dirty="0"/>
              <a:t> این ساختمان توسط شرکت معتبر </a:t>
            </a:r>
            <a:r>
              <a:rPr lang="en-US" dirty="0"/>
              <a:t>s.om </a:t>
            </a:r>
            <a:r>
              <a:rPr lang="ar-SA" dirty="0"/>
              <a:t>بین سال‌های </a:t>
            </a:r>
            <a:r>
              <a:rPr lang="fa-IR" dirty="0"/>
              <a:t>۱۹۷۰</a:t>
            </a:r>
            <a:r>
              <a:rPr lang="ar-SA" dirty="0"/>
              <a:t> تا </a:t>
            </a:r>
            <a:r>
              <a:rPr lang="fa-IR" dirty="0"/>
              <a:t>۱۹۷۴</a:t>
            </a:r>
            <a:r>
              <a:rPr lang="ar-SA" dirty="0"/>
              <a:t> ساخته شد</a:t>
            </a:r>
            <a:r>
              <a:rPr lang="en-US" dirty="0"/>
              <a:t>.</a:t>
            </a:r>
            <a:r>
              <a:rPr lang="ar-SA" dirty="0"/>
              <a:t> مهندس معمار آن بروس گراهام و مهندس سازه آن فضلور خان پاکستانی تبار بود</a:t>
            </a:r>
            <a:r>
              <a:rPr lang="en-US" dirty="0"/>
              <a:t>.</a:t>
            </a:r>
            <a:r>
              <a:rPr lang="ar-SA" dirty="0"/>
              <a:t> این ساختمان نماد و نمودی کامل از سبک مدرن و اندیشه مدرن </a:t>
            </a:r>
            <a:r>
              <a:rPr lang="fa-IR" dirty="0"/>
              <a:t>است. </a:t>
            </a:r>
          </a:p>
        </p:txBody>
      </p:sp>
    </p:spTree>
    <p:extLst>
      <p:ext uri="{BB962C8B-B14F-4D97-AF65-F5344CB8AC3E}">
        <p14:creationId xmlns:p14="http://schemas.microsoft.com/office/powerpoint/2010/main" val="475052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dirty="0"/>
              <a:t> فلسفه فولدینگ منطق ارسطویی را نیز زیر سوال می برد. از نظر این فلسفه، هیچ ارجحیتی در جهان وجود ندارد. زیربنا و روبنا وجود ندارد. فولدینگ به دنبال تعدد است و می‌خواهد سلسله مراتب را از بین ببرد. این فلسفه در برخی از بین بردن دوگانگی هاست.</a:t>
            </a:r>
            <a:endParaRPr lang="en-US" dirty="0"/>
          </a:p>
          <a:p>
            <a:pPr indent="0">
              <a:buNone/>
            </a:pPr>
            <a:endParaRPr lang="fa-IR" dirty="0"/>
          </a:p>
        </p:txBody>
      </p:sp>
    </p:spTree>
    <p:extLst>
      <p:ext uri="{BB962C8B-B14F-4D97-AF65-F5344CB8AC3E}">
        <p14:creationId xmlns:p14="http://schemas.microsoft.com/office/powerpoint/2010/main" val="3069475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smtClean="0"/>
              <a:t>برج </a:t>
            </a:r>
            <a:r>
              <a:rPr lang="fa-IR" sz="2800" dirty="0" err="1" smtClean="0"/>
              <a:t>سیرز</a:t>
            </a:r>
            <a:r>
              <a:rPr lang="fa-IR" sz="2800" dirty="0" smtClean="0"/>
              <a:t/>
            </a:r>
            <a:br>
              <a:rPr lang="fa-IR" sz="2800" dirty="0" smtClean="0"/>
            </a:br>
            <a:r>
              <a:rPr lang="fa-IR" sz="2800" dirty="0" smtClean="0"/>
              <a:t>معمار: گرگ </a:t>
            </a:r>
            <a:r>
              <a:rPr lang="fa-IR" sz="2800" dirty="0" err="1" smtClean="0"/>
              <a:t>لین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2060848"/>
            <a:ext cx="5184575" cy="3589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9549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fa-IR" dirty="0"/>
              <a:t>.</a:t>
            </a:r>
            <a:r>
              <a:rPr lang="ar-SA" dirty="0"/>
              <a:t> نمای خارجی برد تماماً با شیشه هایی به رنگ برنز و آلومینیوم سیاه رنگ پوشش شده است و می‌توان آن را دنباله شیوه میس ونده رو و شعار کمتر بیشتر است.  این برج </a:t>
            </a:r>
            <a:r>
              <a:rPr lang="fa-IR" dirty="0"/>
              <a:t>۹</a:t>
            </a:r>
            <a:r>
              <a:rPr lang="ar-SA" dirty="0"/>
              <a:t> مکعب مستطیل چسبیده به هم تشکیل شده که به صورت سلسله وار هرکدام تا ارتفاع معینی بالا می‌روند. دو مکعب مستطیل آخر به ارتفاع </a:t>
            </a:r>
            <a:r>
              <a:rPr lang="fa-IR" dirty="0"/>
              <a:t>۴۴۳</a:t>
            </a:r>
            <a:r>
              <a:rPr lang="ar-SA" dirty="0"/>
              <a:t> متر می‌رسند. فضلور خان برای هر مکعب مستطیل  </a:t>
            </a:r>
            <a:r>
              <a:rPr lang="fa-IR" dirty="0"/>
              <a:t>۲۵ </a:t>
            </a:r>
            <a:r>
              <a:rPr lang="ar-SA" dirty="0"/>
              <a:t>ستون فلزی در نظر گرفت. </a:t>
            </a:r>
            <a:endParaRPr lang="fa-IR" dirty="0"/>
          </a:p>
        </p:txBody>
      </p:sp>
    </p:spTree>
    <p:extLst>
      <p:ext uri="{BB962C8B-B14F-4D97-AF65-F5344CB8AC3E}">
        <p14:creationId xmlns:p14="http://schemas.microsoft.com/office/powerpoint/2010/main" val="1387338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08920"/>
            <a:ext cx="2840360" cy="685800"/>
          </a:xfrm>
        </p:spPr>
        <p:txBody>
          <a:bodyPr>
            <a:normAutofit fontScale="90000"/>
          </a:bodyPr>
          <a:lstStyle/>
          <a:p>
            <a:r>
              <a:rPr lang="fa-IR" sz="2800" dirty="0"/>
              <a:t>برج </a:t>
            </a:r>
            <a:r>
              <a:rPr lang="fa-IR" sz="2800" dirty="0" err="1"/>
              <a:t>سیرز</a:t>
            </a:r>
            <a:r>
              <a:rPr lang="fa-IR" sz="2800" dirty="0"/>
              <a:t/>
            </a:r>
            <a:br>
              <a:rPr lang="fa-IR" sz="2800" dirty="0"/>
            </a:br>
            <a:r>
              <a:rPr lang="fa-IR" sz="2800" dirty="0" smtClean="0"/>
              <a:t>معمار: </a:t>
            </a:r>
            <a:r>
              <a:rPr lang="fa-IR" sz="2800" dirty="0"/>
              <a:t>گرگ </a:t>
            </a:r>
            <a:r>
              <a:rPr lang="fa-IR" sz="2800" dirty="0" err="1"/>
              <a:t>لین</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220429"/>
            <a:ext cx="3384376" cy="4265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01327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10000"/>
          </a:bodyPr>
          <a:lstStyle/>
          <a:p>
            <a:pPr indent="0">
              <a:buNone/>
            </a:pPr>
            <a:r>
              <a:rPr lang="ar-SA" dirty="0"/>
              <a:t>. لذا برج </a:t>
            </a:r>
            <a:r>
              <a:rPr lang="fa-IR" dirty="0" err="1"/>
              <a:t>سیزر</a:t>
            </a:r>
            <a:r>
              <a:rPr lang="fa-IR" dirty="0"/>
              <a:t> </a:t>
            </a:r>
            <a:r>
              <a:rPr lang="ar-SA" dirty="0"/>
              <a:t> از 9 لایه- مکعب مستطیل- و هر لایه از </a:t>
            </a:r>
            <a:r>
              <a:rPr lang="fa-IR" dirty="0"/>
              <a:t>۲۵</a:t>
            </a:r>
            <a:r>
              <a:rPr lang="ar-SA" dirty="0"/>
              <a:t> لایه -سیستم سازه- تشکیل شده است. گرگ لین در پروژه خود به صورت نمادین تیشه به ریشه این مواد مدرنیته و معماری مدرن زد و عمود گرایی را به افق گرایی تبدیل کرد. پس از انداختن برج به روی زمین لین لایه های هندسی طویل و قائم الزاویه آن را بر طبق شرایط سایت در بین رودخانه، خیابان و ساختمان های مجاور، همانند نوارهای خمیری شکل، در کنار هم قرار داد. این لایه‌ها در عین اینکه هر یک  خصوصیات خود را حفظ کردند ولی با توجه به شرایط موجود در سایت به حالت نرم و انعطاف‌پذیر به صورت افقی و بدون هیچ‌گونه ارجحیتی در بین عوامل موجود در سایت قرار گرفتند.</a:t>
            </a:r>
            <a:endParaRPr lang="en-US" dirty="0"/>
          </a:p>
          <a:p>
            <a:pPr indent="0">
              <a:buNone/>
            </a:pPr>
            <a:endParaRPr lang="fa-IR" dirty="0"/>
          </a:p>
        </p:txBody>
      </p:sp>
    </p:spTree>
    <p:extLst>
      <p:ext uri="{BB962C8B-B14F-4D97-AF65-F5344CB8AC3E}">
        <p14:creationId xmlns:p14="http://schemas.microsoft.com/office/powerpoint/2010/main" val="1644085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800" dirty="0" smtClean="0"/>
              <a:t>موزه گوگنهایم</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988840"/>
            <a:ext cx="5325866" cy="3515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6982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fa-IR" b="1" dirty="0" smtClean="0"/>
              <a:t>موزه گوگنهایم </a:t>
            </a:r>
            <a:r>
              <a:rPr lang="fa-IR" dirty="0" smtClean="0"/>
              <a:t>از موزه های مشهور نیویورک </a:t>
            </a:r>
            <a:r>
              <a:rPr lang="fa-IR" dirty="0" err="1" smtClean="0"/>
              <a:t>است.این</a:t>
            </a:r>
            <a:r>
              <a:rPr lang="fa-IR" dirty="0" smtClean="0"/>
              <a:t> موزه در سال 1937 توسط </a:t>
            </a:r>
            <a:r>
              <a:rPr lang="fa-IR" b="1" dirty="0" smtClean="0"/>
              <a:t>فرانک </a:t>
            </a:r>
            <a:r>
              <a:rPr lang="fa-IR" b="1" dirty="0" err="1" smtClean="0"/>
              <a:t>لوید</a:t>
            </a:r>
            <a:r>
              <a:rPr lang="fa-IR" b="1" dirty="0" smtClean="0"/>
              <a:t> رایت </a:t>
            </a:r>
            <a:r>
              <a:rPr lang="fa-IR" dirty="0" smtClean="0"/>
              <a:t>طراحی گردید.</a:t>
            </a:r>
            <a:endParaRPr lang="fa-IR" dirty="0"/>
          </a:p>
        </p:txBody>
      </p:sp>
    </p:spTree>
    <p:extLst>
      <p:ext uri="{BB962C8B-B14F-4D97-AF65-F5344CB8AC3E}">
        <p14:creationId xmlns:p14="http://schemas.microsoft.com/office/powerpoint/2010/main" val="2165170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err="1" smtClean="0"/>
              <a:t>زاها</a:t>
            </a:r>
            <a:r>
              <a:rPr lang="fa-IR" sz="2800" dirty="0" smtClean="0"/>
              <a:t> حدید</a:t>
            </a:r>
            <a:endParaRPr lang="fa-I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2060848"/>
            <a:ext cx="6336704" cy="3485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8465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fa-IR" b="1" dirty="0" err="1" smtClean="0"/>
              <a:t>زاها</a:t>
            </a:r>
            <a:r>
              <a:rPr lang="fa-IR" b="1" dirty="0" smtClean="0"/>
              <a:t> حدید </a:t>
            </a:r>
            <a:r>
              <a:rPr lang="fa-IR" dirty="0" smtClean="0"/>
              <a:t>معمار عراقی-بریتانیایی در سبک </a:t>
            </a:r>
            <a:r>
              <a:rPr lang="fa-IR" dirty="0" err="1" smtClean="0"/>
              <a:t>واسازی</a:t>
            </a:r>
            <a:r>
              <a:rPr lang="fa-IR" dirty="0" smtClean="0"/>
              <a:t> بود. او در طی فعالیت حرفه ای خویش حدود 950 پروژه را در 44 کشور به اجرا درآورد.</a:t>
            </a:r>
          </a:p>
          <a:p>
            <a:pPr indent="0">
              <a:buNone/>
            </a:pPr>
            <a:r>
              <a:rPr lang="fa-IR" dirty="0" smtClean="0"/>
              <a:t>مجله </a:t>
            </a:r>
            <a:r>
              <a:rPr lang="fa-IR" dirty="0" err="1" smtClean="0"/>
              <a:t>فوربز</a:t>
            </a:r>
            <a:r>
              <a:rPr lang="fa-IR" dirty="0" smtClean="0"/>
              <a:t> در سال 2008 او را به عنوان شصت و نهمین زن قدرتمند جهان لقب داد.</a:t>
            </a:r>
            <a:endParaRPr lang="fa-IR" dirty="0"/>
          </a:p>
        </p:txBody>
      </p:sp>
    </p:spTree>
    <p:extLst>
      <p:ext uri="{BB962C8B-B14F-4D97-AF65-F5344CB8AC3E}">
        <p14:creationId xmlns:p14="http://schemas.microsoft.com/office/powerpoint/2010/main" val="1043702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smtClean="0"/>
              <a:t>کتابخانه دانشگاه وین</a:t>
            </a:r>
            <a:br>
              <a:rPr lang="fa-IR" sz="2800" dirty="0" smtClean="0"/>
            </a:br>
            <a:r>
              <a:rPr lang="fa-IR" sz="2800" dirty="0" smtClean="0"/>
              <a:t>معمار: </a:t>
            </a:r>
            <a:r>
              <a:rPr lang="fa-IR" sz="2800" dirty="0" err="1" smtClean="0"/>
              <a:t>زاها</a:t>
            </a:r>
            <a:r>
              <a:rPr lang="fa-IR" sz="2800" dirty="0" smtClean="0"/>
              <a:t> حدید</a:t>
            </a:r>
            <a:endParaRPr lang="fa-IR"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2060848"/>
            <a:ext cx="4752528" cy="3568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744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1295400"/>
            <a:ext cx="2624336" cy="3573760"/>
          </a:xfrm>
        </p:spPr>
        <p:txBody>
          <a:bodyPr>
            <a:normAutofit/>
          </a:bodyPr>
          <a:lstStyle/>
          <a:p>
            <a:pPr algn="r"/>
            <a:r>
              <a:rPr lang="fa-IR" sz="2800" dirty="0" smtClean="0"/>
              <a:t>برج فرشته (تهران)</a:t>
            </a:r>
            <a:br>
              <a:rPr lang="fa-IR" sz="2800" dirty="0" smtClean="0"/>
            </a:br>
            <a:r>
              <a:rPr lang="fa-IR" sz="2800" dirty="0"/>
              <a:t>معمار: </a:t>
            </a:r>
            <a:r>
              <a:rPr lang="fa-IR" sz="2800" dirty="0" err="1"/>
              <a:t>زاها</a:t>
            </a:r>
            <a:r>
              <a:rPr lang="fa-IR" sz="2800" dirty="0"/>
              <a:t> حدید</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196752"/>
            <a:ext cx="3655962" cy="4344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150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فولد یعنی چین و لایه یعنی لایه‌های هزارتو، یعنی هر لایه در کنار لایه دیگر، همه چیز در کنار هم است، هیچ اندیشه ای بر دیگری ارجحیت ندارد، تفسیر بالاتر و فراتر از دیگری همه چیز افقی است .به عبارت دیگر فولدینگ می‌خواهد منطق</a:t>
            </a:r>
            <a:r>
              <a:rPr lang="fa-IR" dirty="0"/>
              <a:t>دو</a:t>
            </a:r>
            <a:r>
              <a:rPr lang="ar-SA" dirty="0"/>
              <a:t> ارزشی را دیکانستراکت کند و کثرت و تباین را جایگزین آن کند. فولدینگ هم مانند دیکانستراکشن در پی از بین بردن مبناهای فکری تمدن غرب و بالاخص منطق مطلق و ریاضی گونه مدرن است.</a:t>
            </a:r>
            <a:endParaRPr lang="en-US" dirty="0"/>
          </a:p>
          <a:p>
            <a:pPr indent="0">
              <a:buNone/>
            </a:pPr>
            <a:endParaRPr lang="fa-IR" dirty="0"/>
          </a:p>
        </p:txBody>
      </p:sp>
    </p:spTree>
    <p:extLst>
      <p:ext uri="{BB962C8B-B14F-4D97-AF65-F5344CB8AC3E}">
        <p14:creationId xmlns:p14="http://schemas.microsoft.com/office/powerpoint/2010/main" val="1241460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800" dirty="0" smtClean="0"/>
              <a:t>مجموعه فرهنگی حیدر </a:t>
            </a:r>
            <a:r>
              <a:rPr lang="fa-IR" sz="2800" dirty="0" err="1" smtClean="0"/>
              <a:t>اف</a:t>
            </a:r>
            <a:r>
              <a:rPr lang="fa-IR" sz="2800" dirty="0" smtClean="0"/>
              <a:t> آذربایجان</a:t>
            </a:r>
            <a:br>
              <a:rPr lang="fa-IR" sz="2800" dirty="0" smtClean="0"/>
            </a:br>
            <a:r>
              <a:rPr lang="fa-IR" sz="2800" dirty="0"/>
              <a:t>معمار: </a:t>
            </a:r>
            <a:r>
              <a:rPr lang="fa-IR" sz="2800" dirty="0" err="1"/>
              <a:t>زاها</a:t>
            </a:r>
            <a:r>
              <a:rPr lang="fa-IR" sz="2800" dirty="0"/>
              <a:t> حدید</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988840"/>
            <a:ext cx="5155804" cy="36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3972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indent="0">
              <a:buNone/>
            </a:pPr>
            <a:r>
              <a:rPr lang="ar-SA" b="1" dirty="0" smtClean="0"/>
              <a:t>معماری </a:t>
            </a:r>
            <a:r>
              <a:rPr lang="ar-SA" b="1" dirty="0"/>
              <a:t>ارگانیک </a:t>
            </a:r>
            <a:r>
              <a:rPr lang="ar-SA" dirty="0"/>
              <a:t>نام دیگری است که می‌توان به </a:t>
            </a:r>
            <a:r>
              <a:rPr lang="ar-SA" b="1" dirty="0"/>
              <a:t>معماری فولدینگ </a:t>
            </a:r>
            <a:r>
              <a:rPr lang="ar-SA" dirty="0"/>
              <a:t>لقب داد زیرا ساختمان های ساخته شده به این سبک با توجه به شرایط محیطی شکل می‌گیرد و گسترش می‌یابد.</a:t>
            </a:r>
            <a:endParaRPr lang="en-US" dirty="0"/>
          </a:p>
          <a:p>
            <a:pPr indent="0">
              <a:buNone/>
            </a:pPr>
            <a:r>
              <a:rPr lang="ar-SA" dirty="0"/>
              <a:t> تاکنون در ایران هیچ  ساختمانی به سبک فولدینگ ساخته نشده است. راسته های مجاور هم در بازارهای سنتی ما نزدیک ترین شکل کالبدی با مفهوم فولدینگ است.</a:t>
            </a:r>
            <a:endParaRPr lang="en-US" dirty="0"/>
          </a:p>
          <a:p>
            <a:pPr indent="0">
              <a:buNone/>
            </a:pPr>
            <a:endParaRPr lang="fa-IR" dirty="0"/>
          </a:p>
        </p:txBody>
      </p:sp>
    </p:spTree>
    <p:extLst>
      <p:ext uri="{BB962C8B-B14F-4D97-AF65-F5344CB8AC3E}">
        <p14:creationId xmlns:p14="http://schemas.microsoft.com/office/powerpoint/2010/main" val="1932856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268760"/>
            <a:ext cx="6768752" cy="3751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357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indent="0">
              <a:buNone/>
            </a:pPr>
            <a:r>
              <a:rPr lang="ar-SA" dirty="0"/>
              <a:t>فولدینگ، عمودی گرایی ،طبقه‌بندی و سلسله مراتب را مردود می داند و به جای آن افقی گرایی را مطرح می‌کند. از نظر فولدینگ همه چیز همسطح یکدیگر است. دلوز در کتاب خود به نام فولد، لایبنبتز و باروک (1982)جهان را چنین تبیین می‌کند:« جهان به عنوان کالبدی از فولدها و سطوح بی نهایت که از طریق فضا، زمان فشرده شده، در هم پیچیده تاب خورده و پیچیده شده است». دلوزهستی و اجزای آن را همواره در حال شدن می‌بینند.</a:t>
            </a:r>
            <a:endParaRPr lang="en-US" dirty="0"/>
          </a:p>
          <a:p>
            <a:pPr indent="0">
              <a:buNone/>
            </a:pPr>
            <a:endParaRPr lang="fa-IR" dirty="0"/>
          </a:p>
        </p:txBody>
      </p:sp>
    </p:spTree>
    <p:extLst>
      <p:ext uri="{BB962C8B-B14F-4D97-AF65-F5344CB8AC3E}">
        <p14:creationId xmlns:p14="http://schemas.microsoft.com/office/powerpoint/2010/main" val="82511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pPr indent="0">
              <a:buNone/>
            </a:pPr>
            <a:r>
              <a:rPr lang="ar-SA" dirty="0" smtClean="0"/>
              <a:t>یکی </a:t>
            </a:r>
            <a:r>
              <a:rPr lang="ar-SA" dirty="0"/>
              <a:t>از موارد کلیدی در مباحث مطرح شده توسط دلوز افقی گرایی است.  دلوز به همراه یار من همفکر خود فیلیکس گاتاری، مقاله‌ای به نام «ریزوم» در سال </a:t>
            </a:r>
            <a:r>
              <a:rPr lang="fa-IR" dirty="0"/>
              <a:t>۱۹۷۶</a:t>
            </a:r>
            <a:r>
              <a:rPr lang="ar-SA" dirty="0"/>
              <a:t> در پاریس منتشر کرد. این موضوع در کتاب </a:t>
            </a:r>
            <a:r>
              <a:rPr lang="fa-IR" dirty="0"/>
              <a:t>هزار سطح صاف (1980) </a:t>
            </a:r>
            <a:r>
              <a:rPr lang="ar-SA" dirty="0"/>
              <a:t>به صورت کامل تر توسط این دو مطرح گردید.</a:t>
            </a:r>
            <a:endParaRPr lang="en-US" dirty="0"/>
          </a:p>
          <a:p>
            <a:pPr indent="0">
              <a:buNone/>
            </a:pPr>
            <a:r>
              <a:rPr lang="ar-SA" dirty="0"/>
              <a:t>ریزوم گیاهی است برخلاف سایر گیاهان، ساقه آن به صورت افقی و در زیر خاک رشد می کند. برگ های آن خارج از خاک است. با قطع بخشی از ساقه آن، این گیاه از بین نمی رود، بلکه از همانجا در زیر خاک گسترش می‌یابد و جوانه های تازه ایجاد می‌کند.</a:t>
            </a:r>
            <a:endParaRPr lang="en-US" dirty="0"/>
          </a:p>
          <a:p>
            <a:pPr indent="0">
              <a:buNone/>
            </a:pPr>
            <a:r>
              <a:rPr lang="ar-SA" dirty="0" smtClean="0"/>
              <a:t>این </a:t>
            </a:r>
            <a:r>
              <a:rPr lang="ar-SA" dirty="0"/>
              <a:t>دو متفکر  با مطرح نمودن بحث ریزوم، سعی در بنیان فکنی اندیشه غرب کردند و اصول اولیه آن را زیر سوال بردند، از نظر آنها، عقلانیت غرب به صورت سلسله مراتب عمودوار،درخت گونه و مرکز مدار است.</a:t>
            </a:r>
            <a:endParaRPr lang="en-US" dirty="0"/>
          </a:p>
          <a:p>
            <a:pPr indent="0">
              <a:buNone/>
            </a:pPr>
            <a:endParaRPr lang="fa-IR" dirty="0"/>
          </a:p>
        </p:txBody>
      </p:sp>
    </p:spTree>
    <p:extLst>
      <p:ext uri="{BB962C8B-B14F-4D97-AF65-F5344CB8AC3E}">
        <p14:creationId xmlns:p14="http://schemas.microsoft.com/office/powerpoint/2010/main" val="35465048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957</TotalTime>
  <Words>3078</Words>
  <Application>Microsoft Office PowerPoint</Application>
  <PresentationFormat>On-screen Show (4:3)</PresentationFormat>
  <Paragraphs>81</Paragraphs>
  <Slides>61</Slides>
  <Notes>0</Notes>
  <HiddenSlides>0</HiddenSlides>
  <MMClips>2</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Couture</vt:lpstr>
      <vt:lpstr>PowerPoint Presentation</vt:lpstr>
      <vt:lpstr>معماری فولدینگ</vt:lpstr>
      <vt:lpstr>PowerPoint Presentation</vt:lpstr>
      <vt:lpstr>ژیل دلوز</vt:lpstr>
      <vt:lpstr>PowerPoint Presentation</vt:lpstr>
      <vt:lpstr>PowerPoint Presentation</vt:lpstr>
      <vt:lpstr>PowerPoint Presentation</vt:lpstr>
      <vt:lpstr>PowerPoint Presentation</vt:lpstr>
      <vt:lpstr>PowerPoint Presentation</vt:lpstr>
      <vt:lpstr>PowerPoint Presentation</vt:lpstr>
      <vt:lpstr>ویدئویی از ساخت سازه ای کاغذی به سبک فولدینگ</vt:lpstr>
      <vt:lpstr>PowerPoint Presentation</vt:lpstr>
      <vt:lpstr>PowerPoint Presentation</vt:lpstr>
      <vt:lpstr>PowerPoint Presentation</vt:lpstr>
      <vt:lpstr>ویدئویی از معماری فولدینگ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گرگ لین</vt:lpstr>
      <vt:lpstr>ناکس خانه ی صدا (هلند) معمار: گرگ لین</vt:lpstr>
      <vt:lpstr>ناکس خانه ی صدا (هلند) معمار: گرگ لین</vt:lpstr>
      <vt:lpstr>برج های چای و قهوه معمار: گرگ لین</vt:lpstr>
      <vt:lpstr>ساختمان چند منظوره فرهنگی هنری آی بیم معمار : گرگ لین </vt:lpstr>
      <vt:lpstr>ساختمان چند منظوره فرهنگی هنری آی بیم معمار : گرگ لین </vt:lpstr>
      <vt:lpstr>PowerPoint Presentation</vt:lpstr>
      <vt:lpstr>PowerPoint Presentation</vt:lpstr>
      <vt:lpstr>PowerPoint Presentation</vt:lpstr>
      <vt:lpstr>PowerPoint Presentation</vt:lpstr>
      <vt:lpstr>بهرام شیردل</vt:lpstr>
      <vt:lpstr>PowerPoint Presentation</vt:lpstr>
      <vt:lpstr>پیترآیزنمن</vt:lpstr>
      <vt:lpstr>مجموعه راینهارت معمار : پیترآیزنمن</vt:lpstr>
      <vt:lpstr>سالن کنسرت بروژ (بلژیک) معمار: پیترآیزنمن</vt:lpstr>
      <vt:lpstr>رد پای گمشده معمار :پیترآیزنمن</vt:lpstr>
      <vt:lpstr>PowerPoint Presentation</vt:lpstr>
      <vt:lpstr>مرکز گردهمایی کلمبوس معمار :پیترآیزنمن</vt:lpstr>
      <vt:lpstr>مرکز گردهمایی کلمبوس معمار :پیترآیزنمن</vt:lpstr>
      <vt:lpstr>مرکز گردهمایی کلمبوس معمار :پیترآیزنمن</vt:lpstr>
      <vt:lpstr>مرکز گردهمایی کلمبوس معمار :پیترآیزنمن</vt:lpstr>
      <vt:lpstr>PowerPoint Presentation</vt:lpstr>
      <vt:lpstr>مرکز گردهمایی کلمبوس معمار :پیترآیزنمن</vt:lpstr>
      <vt:lpstr>PowerPoint Presentation</vt:lpstr>
      <vt:lpstr>مرکز گردهمایی کلمبوس معمار :پیترآیزنمن</vt:lpstr>
      <vt:lpstr>PowerPoint Presentation</vt:lpstr>
      <vt:lpstr>PowerPoint Presentation</vt:lpstr>
      <vt:lpstr>برج سیرز معمار: گرگ لین</vt:lpstr>
      <vt:lpstr>PowerPoint Presentation</vt:lpstr>
      <vt:lpstr>برج سیرز معمار: گرگ لین</vt:lpstr>
      <vt:lpstr>PowerPoint Presentation</vt:lpstr>
      <vt:lpstr>موزه گوگنهایم</vt:lpstr>
      <vt:lpstr>PowerPoint Presentation</vt:lpstr>
      <vt:lpstr>زاها حدید</vt:lpstr>
      <vt:lpstr>PowerPoint Presentation</vt:lpstr>
      <vt:lpstr>کتابخانه دانشگاه وین معمار: زاها حدید</vt:lpstr>
      <vt:lpstr>برج فرشته (تهران) معمار: زاها حدید</vt:lpstr>
      <vt:lpstr>مجموعه فرهنگی حیدر اف آذربایجان معمار: زاها حدید</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faraya</cp:lastModifiedBy>
  <cp:revision>49</cp:revision>
  <dcterms:created xsi:type="dcterms:W3CDTF">2019-12-28T07:32:28Z</dcterms:created>
  <dcterms:modified xsi:type="dcterms:W3CDTF">2020-03-13T08:34:47Z</dcterms:modified>
</cp:coreProperties>
</file>